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DM Sans Medium"/>
      <p:regular r:id="rId28"/>
      <p:bold r:id="rId29"/>
      <p:italic r:id="rId30"/>
      <p:boldItalic r:id="rId31"/>
    </p:embeddedFont>
    <p:embeddedFont>
      <p:font typeface="Encode Sans"/>
      <p:regular r:id="rId32"/>
      <p:bold r:id="rId33"/>
    </p:embeddedFont>
    <p:embeddedFont>
      <p:font typeface="Lato"/>
      <p:regular r:id="rId34"/>
      <p:bold r:id="rId35"/>
      <p:italic r:id="rId36"/>
      <p:boldItalic r:id="rId37"/>
    </p:embeddedFont>
    <p:embeddedFont>
      <p:font typeface="Anaheim"/>
      <p:regular r:id="rId38"/>
    </p:embeddedFont>
    <p:embeddedFont>
      <p:font typeface="Titillium Web"/>
      <p:regular r:id="rId39"/>
      <p:bold r:id="rId40"/>
      <p:italic r:id="rId41"/>
      <p:boldItalic r:id="rId42"/>
    </p:embeddedFont>
    <p:embeddedFont>
      <p:font typeface="DM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TitilliumWeb-bold.fntdata"/><Relationship Id="rId20" Type="http://schemas.openxmlformats.org/officeDocument/2006/relationships/slide" Target="slides/slide16.xml"/><Relationship Id="rId42" Type="http://schemas.openxmlformats.org/officeDocument/2006/relationships/font" Target="fonts/TitilliumWeb-boldItalic.fntdata"/><Relationship Id="rId41" Type="http://schemas.openxmlformats.org/officeDocument/2006/relationships/font" Target="fonts/TitilliumWeb-italic.fntdata"/><Relationship Id="rId22" Type="http://schemas.openxmlformats.org/officeDocument/2006/relationships/slide" Target="slides/slide18.xml"/><Relationship Id="rId44" Type="http://schemas.openxmlformats.org/officeDocument/2006/relationships/font" Target="fonts/DMSans-bold.fntdata"/><Relationship Id="rId21" Type="http://schemas.openxmlformats.org/officeDocument/2006/relationships/slide" Target="slides/slide17.xml"/><Relationship Id="rId43" Type="http://schemas.openxmlformats.org/officeDocument/2006/relationships/font" Target="fonts/DMSans-regular.fntdata"/><Relationship Id="rId24" Type="http://schemas.openxmlformats.org/officeDocument/2006/relationships/slide" Target="slides/slide20.xml"/><Relationship Id="rId46" Type="http://schemas.openxmlformats.org/officeDocument/2006/relationships/font" Target="fonts/DMSans-boldItalic.fntdata"/><Relationship Id="rId23" Type="http://schemas.openxmlformats.org/officeDocument/2006/relationships/slide" Target="slides/slide19.xml"/><Relationship Id="rId45" Type="http://schemas.openxmlformats.org/officeDocument/2006/relationships/font" Target="fonts/DM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DMSansMediu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Medium-boldItalic.fntdata"/><Relationship Id="rId30" Type="http://schemas.openxmlformats.org/officeDocument/2006/relationships/font" Target="fonts/DMSansMedium-italic.fntdata"/><Relationship Id="rId11" Type="http://schemas.openxmlformats.org/officeDocument/2006/relationships/slide" Target="slides/slide7.xml"/><Relationship Id="rId33" Type="http://schemas.openxmlformats.org/officeDocument/2006/relationships/font" Target="fonts/EncodeSans-bold.fntdata"/><Relationship Id="rId10" Type="http://schemas.openxmlformats.org/officeDocument/2006/relationships/slide" Target="slides/slide6.xml"/><Relationship Id="rId32" Type="http://schemas.openxmlformats.org/officeDocument/2006/relationships/font" Target="fonts/EncodeSans-regular.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TitilliumWeb-regular.fntdata"/><Relationship Id="rId16" Type="http://schemas.openxmlformats.org/officeDocument/2006/relationships/slide" Target="slides/slide12.xml"/><Relationship Id="rId38" Type="http://schemas.openxmlformats.org/officeDocument/2006/relationships/font" Target="fonts/Anahei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ee794267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ee794267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ee794267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ee794267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238b90c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238b90c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ee7942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ee7942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Simplify by removing some Conv2D layers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238b90c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238b90c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Despite the test accuracy increasing, the Model is under fitted as we can see from the training dataset performing poorly as compared to the validation dataset. This is due to the simple architecture used, resulting in the model being unable to capture the relationship between the input features and the output classes. Moreover, I have also included multiple dropout layers. When training, a percentage of the features are set to zero (50% in your case since you are using Dropout(0.5)). When testing, all features are used (and are scaled appropriately). So the model at test time is more robust - and can lead to higher testing accuracies.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may be also due to high bias and low variance, as we have a class imbalance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ee79426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9ee79426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ee794267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9ee794267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ee794267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ee794267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&amp; discuss the classification accuracies for each input size.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ee794267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ee794267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ee79426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ee79426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sp>
        <p:nvSpPr>
          <p:cNvPr id="10" name="Google Shape;10;p2"/>
          <p:cNvSpPr txBox="1"/>
          <p:nvPr>
            <p:ph type="ctrTitle"/>
          </p:nvPr>
        </p:nvSpPr>
        <p:spPr>
          <a:xfrm>
            <a:off x="911150" y="1455988"/>
            <a:ext cx="5318400" cy="1610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11150" y="3354913"/>
            <a:ext cx="3157500" cy="650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713225" y="1702500"/>
            <a:ext cx="5488800" cy="112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713225" y="2823600"/>
            <a:ext cx="3156300" cy="769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8" name="Google Shape;58;p11"/>
          <p:cNvPicPr preferRelativeResize="0"/>
          <p:nvPr/>
        </p:nvPicPr>
        <p:blipFill rotWithShape="1">
          <a:blip r:embed="rId2">
            <a:alphaModFix/>
          </a:blip>
          <a:srcRect b="0" l="9055" r="36489" t="52315"/>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b="5847" l="12320" r="35160" t="65543"/>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b="22655" l="56217" r="11690" t="8940"/>
            <a:stretch/>
          </p:blipFill>
          <p:spPr>
            <a:xfrm flipH="1" rot="5400000">
              <a:off x="6967424" y="2973649"/>
              <a:ext cx="1547500" cy="2805652"/>
            </a:xfrm>
            <a:prstGeom prst="rect">
              <a:avLst/>
            </a:prstGeom>
            <a:noFill/>
            <a:ln>
              <a:noFill/>
            </a:ln>
          </p:spPr>
        </p:pic>
      </p:grpSp>
      <p:sp>
        <p:nvSpPr>
          <p:cNvPr id="65" name="Google Shape;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3"/>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3"/>
          <p:cNvSpPr txBox="1"/>
          <p:nvPr>
            <p:ph idx="2" type="subTitle"/>
          </p:nvPr>
        </p:nvSpPr>
        <p:spPr>
          <a:xfrm>
            <a:off x="341925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idx="4" type="subTitle"/>
          </p:nvPr>
        </p:nvSpPr>
        <p:spPr>
          <a:xfrm>
            <a:off x="341925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3"/>
          <p:cNvSpPr txBox="1"/>
          <p:nvPr>
            <p:ph idx="5" type="subTitle"/>
          </p:nvPr>
        </p:nvSpPr>
        <p:spPr>
          <a:xfrm>
            <a:off x="6118549"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idx="6" type="subTitle"/>
          </p:nvPr>
        </p:nvSpPr>
        <p:spPr>
          <a:xfrm>
            <a:off x="6118549"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hasCustomPrompt="1" idx="7" type="title"/>
          </p:nvPr>
        </p:nvSpPr>
        <p:spPr>
          <a:xfrm>
            <a:off x="72000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8" type="title"/>
          </p:nvPr>
        </p:nvSpPr>
        <p:spPr>
          <a:xfrm>
            <a:off x="72000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9" type="title"/>
          </p:nvPr>
        </p:nvSpPr>
        <p:spPr>
          <a:xfrm>
            <a:off x="341925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13" type="title"/>
          </p:nvPr>
        </p:nvSpPr>
        <p:spPr>
          <a:xfrm>
            <a:off x="341925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14" type="title"/>
          </p:nvPr>
        </p:nvSpPr>
        <p:spPr>
          <a:xfrm>
            <a:off x="6118549"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15" type="title"/>
          </p:nvPr>
        </p:nvSpPr>
        <p:spPr>
          <a:xfrm>
            <a:off x="6118549"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9" name="Google Shape;79;p13"/>
          <p:cNvSpPr txBox="1"/>
          <p:nvPr>
            <p:ph idx="17" type="subTitle"/>
          </p:nvPr>
        </p:nvSpPr>
        <p:spPr>
          <a:xfrm>
            <a:off x="341925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0" name="Google Shape;80;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1" name="Google Shape;81;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2" name="Google Shape;82;p13"/>
          <p:cNvSpPr txBox="1"/>
          <p:nvPr>
            <p:ph idx="20" type="subTitle"/>
          </p:nvPr>
        </p:nvSpPr>
        <p:spPr>
          <a:xfrm>
            <a:off x="341925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3" name="Google Shape;83;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4" name="Shape 84"/>
        <p:cNvGrpSpPr/>
        <p:nvPr/>
      </p:nvGrpSpPr>
      <p:grpSpPr>
        <a:xfrm>
          <a:off x="0" y="0"/>
          <a:ext cx="0" cy="0"/>
          <a:chOff x="0" y="0"/>
          <a:chExt cx="0" cy="0"/>
        </a:xfrm>
      </p:grpSpPr>
      <p:grpSp>
        <p:nvGrpSpPr>
          <p:cNvPr id="85" name="Google Shape;85;p14"/>
          <p:cNvGrpSpPr/>
          <p:nvPr/>
        </p:nvGrpSpPr>
        <p:grpSpPr>
          <a:xfrm>
            <a:off x="-2" y="0"/>
            <a:ext cx="9144002" cy="5150225"/>
            <a:chOff x="-2" y="0"/>
            <a:chExt cx="9144002" cy="5150225"/>
          </a:xfrm>
        </p:grpSpPr>
        <p:pic>
          <p:nvPicPr>
            <p:cNvPr id="86" name="Google Shape;86;p14"/>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87" name="Google Shape;87;p14"/>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p:nvPr/>
        </p:nvSpPr>
        <p:spPr>
          <a:xfrm>
            <a:off x="8534859" y="3989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90" name="Shape 90"/>
        <p:cNvGrpSpPr/>
        <p:nvPr/>
      </p:nvGrpSpPr>
      <p:grpSpPr>
        <a:xfrm>
          <a:off x="0" y="0"/>
          <a:ext cx="0" cy="0"/>
          <a:chOff x="0" y="0"/>
          <a:chExt cx="0" cy="0"/>
        </a:xfrm>
      </p:grpSpPr>
      <p:sp>
        <p:nvSpPr>
          <p:cNvPr id="91" name="Google Shape;9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2" name="Google Shape;92;p15"/>
          <p:cNvGrpSpPr/>
          <p:nvPr/>
        </p:nvGrpSpPr>
        <p:grpSpPr>
          <a:xfrm>
            <a:off x="-10391" y="0"/>
            <a:ext cx="9154391" cy="5143500"/>
            <a:chOff x="0" y="0"/>
            <a:chExt cx="9154391" cy="5143500"/>
          </a:xfrm>
        </p:grpSpPr>
        <p:pic>
          <p:nvPicPr>
            <p:cNvPr id="93" name="Google Shape;93;p15"/>
            <p:cNvPicPr preferRelativeResize="0"/>
            <p:nvPr/>
          </p:nvPicPr>
          <p:blipFill rotWithShape="1">
            <a:blip r:embed="rId2">
              <a:alphaModFix/>
            </a:blip>
            <a:srcRect b="22973" l="29075" r="35396" t="54998"/>
            <a:stretch/>
          </p:blipFill>
          <p:spPr>
            <a:xfrm flipH="1">
              <a:off x="7441167" y="0"/>
              <a:ext cx="1713224" cy="903523"/>
            </a:xfrm>
            <a:prstGeom prst="rect">
              <a:avLst/>
            </a:prstGeom>
            <a:noFill/>
            <a:ln>
              <a:noFill/>
            </a:ln>
          </p:spPr>
        </p:pic>
        <p:pic>
          <p:nvPicPr>
            <p:cNvPr id="94" name="Google Shape;94;p15"/>
            <p:cNvPicPr preferRelativeResize="0"/>
            <p:nvPr/>
          </p:nvPicPr>
          <p:blipFill rotWithShape="1">
            <a:blip r:embed="rId2">
              <a:alphaModFix/>
            </a:blip>
            <a:srcRect b="25974" l="51729" r="36944" t="26417"/>
            <a:stretch/>
          </p:blipFill>
          <p:spPr>
            <a:xfrm flipH="1" rot="10800000">
              <a:off x="0" y="3190801"/>
              <a:ext cx="546202" cy="19526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b="25430" l="53382" r="0" t="5892"/>
          <a:stretch/>
        </p:blipFill>
        <p:spPr>
          <a:xfrm flipH="1">
            <a:off x="6651901" y="-1"/>
            <a:ext cx="2492099" cy="3122626"/>
          </a:xfrm>
          <a:prstGeom prst="rect">
            <a:avLst/>
          </a:prstGeom>
          <a:noFill/>
          <a:ln>
            <a:noFill/>
          </a:ln>
        </p:spPr>
      </p:pic>
      <p:sp>
        <p:nvSpPr>
          <p:cNvPr id="97" name="Google Shape;97;p16"/>
          <p:cNvSpPr txBox="1"/>
          <p:nvPr>
            <p:ph type="title"/>
          </p:nvPr>
        </p:nvSpPr>
        <p:spPr>
          <a:xfrm>
            <a:off x="2329354" y="2814625"/>
            <a:ext cx="57966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atin typeface="DM Sans"/>
                <a:ea typeface="DM Sans"/>
                <a:cs typeface="DM Sans"/>
                <a:sym typeface="DM Sans"/>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8" name="Google Shape;98;p16"/>
          <p:cNvSpPr txBox="1"/>
          <p:nvPr>
            <p:ph idx="1" type="subTitle"/>
          </p:nvPr>
        </p:nvSpPr>
        <p:spPr>
          <a:xfrm>
            <a:off x="2329300" y="951325"/>
            <a:ext cx="57966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99" name="Google Shape;99;p16"/>
          <p:cNvSpPr/>
          <p:nvPr/>
        </p:nvSpPr>
        <p:spPr>
          <a:xfrm flipH="1">
            <a:off x="1018164" y="-69005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 name="Shape 100"/>
        <p:cNvGrpSpPr/>
        <p:nvPr/>
      </p:nvGrpSpPr>
      <p:grpSpPr>
        <a:xfrm>
          <a:off x="0" y="0"/>
          <a:ext cx="0" cy="0"/>
          <a:chOff x="0" y="0"/>
          <a:chExt cx="0" cy="0"/>
        </a:xfrm>
      </p:grpSpPr>
      <p:sp>
        <p:nvSpPr>
          <p:cNvPr id="101" name="Google Shape;101;p17"/>
          <p:cNvSpPr txBox="1"/>
          <p:nvPr>
            <p:ph type="title"/>
          </p:nvPr>
        </p:nvSpPr>
        <p:spPr>
          <a:xfrm>
            <a:off x="713225" y="1133850"/>
            <a:ext cx="4098600" cy="17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7"/>
          <p:cNvSpPr txBox="1"/>
          <p:nvPr>
            <p:ph idx="1" type="subTitle"/>
          </p:nvPr>
        </p:nvSpPr>
        <p:spPr>
          <a:xfrm>
            <a:off x="713225" y="2893350"/>
            <a:ext cx="4098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7"/>
          <p:cNvSpPr/>
          <p:nvPr>
            <p:ph idx="2" type="pic"/>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b="24620" l="53636" r="8385" t="9637"/>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 name="Google Shape;107;p17"/>
            <p:cNvSpPr/>
            <p:nvPr/>
          </p:nvSpPr>
          <p:spPr>
            <a:xfrm flipH="1">
              <a:off x="334308" y="4554696"/>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8"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b="23911" l="38316" r="6985" t="4495"/>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grpSp>
      <p:sp>
        <p:nvSpPr>
          <p:cNvPr id="112" name="Google Shape;112;p18"/>
          <p:cNvSpPr txBox="1"/>
          <p:nvPr>
            <p:ph type="title"/>
          </p:nvPr>
        </p:nvSpPr>
        <p:spPr>
          <a:xfrm>
            <a:off x="932713" y="1554750"/>
            <a:ext cx="27258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932713" y="2617950"/>
            <a:ext cx="2725800" cy="112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8"/>
          <p:cNvSpPr/>
          <p:nvPr/>
        </p:nvSpPr>
        <p:spPr>
          <a:xfrm>
            <a:off x="2274448"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5" name="Shape 115"/>
        <p:cNvGrpSpPr/>
        <p:nvPr/>
      </p:nvGrpSpPr>
      <p:grpSpPr>
        <a:xfrm>
          <a:off x="0" y="0"/>
          <a:ext cx="0" cy="0"/>
          <a:chOff x="0" y="0"/>
          <a:chExt cx="0" cy="0"/>
        </a:xfrm>
      </p:grpSpPr>
      <p:sp>
        <p:nvSpPr>
          <p:cNvPr id="116" name="Google Shape;116;p19"/>
          <p:cNvSpPr txBox="1"/>
          <p:nvPr>
            <p:ph type="title"/>
          </p:nvPr>
        </p:nvSpPr>
        <p:spPr>
          <a:xfrm>
            <a:off x="5342299" y="1557168"/>
            <a:ext cx="25125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9"/>
          <p:cNvSpPr txBox="1"/>
          <p:nvPr>
            <p:ph idx="1" type="subTitle"/>
          </p:nvPr>
        </p:nvSpPr>
        <p:spPr>
          <a:xfrm>
            <a:off x="5342418" y="2617968"/>
            <a:ext cx="25125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8" name="Google Shape;118;p19"/>
          <p:cNvPicPr preferRelativeResize="0"/>
          <p:nvPr/>
        </p:nvPicPr>
        <p:blipFill rotWithShape="1">
          <a:blip r:embed="rId2">
            <a:alphaModFix/>
          </a:blip>
          <a:srcRect b="1415" l="6377" r="34625" t="65032"/>
          <a:stretch/>
        </p:blipFill>
        <p:spPr>
          <a:xfrm rot="10800000">
            <a:off x="5990223" y="3617948"/>
            <a:ext cx="3153777" cy="152555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9"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b="25974" l="51729" r="36944" t="26417"/>
            <a:stretch/>
          </p:blipFill>
          <p:spPr>
            <a:xfrm flipH="1" rot="10800000">
              <a:off x="-10391" y="3190801"/>
              <a:ext cx="546202" cy="1952699"/>
            </a:xfrm>
            <a:prstGeom prst="rect">
              <a:avLst/>
            </a:prstGeom>
            <a:noFill/>
            <a:ln>
              <a:noFill/>
            </a:ln>
          </p:spPr>
        </p:pic>
      </p:grpSp>
      <p:sp>
        <p:nvSpPr>
          <p:cNvPr id="123" name="Google Shape;12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 name="Google Shape;124;p20"/>
          <p:cNvSpPr txBox="1"/>
          <p:nvPr>
            <p:ph idx="1" type="subTitle"/>
          </p:nvPr>
        </p:nvSpPr>
        <p:spPr>
          <a:xfrm>
            <a:off x="4327445"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0"/>
          <p:cNvSpPr txBox="1"/>
          <p:nvPr>
            <p:ph idx="2" type="subTitle"/>
          </p:nvPr>
        </p:nvSpPr>
        <p:spPr>
          <a:xfrm>
            <a:off x="720000"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0"/>
          <p:cNvSpPr txBox="1"/>
          <p:nvPr>
            <p:ph idx="3" type="subTitle"/>
          </p:nvPr>
        </p:nvSpPr>
        <p:spPr>
          <a:xfrm>
            <a:off x="720000"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7" name="Google Shape;127;p20"/>
          <p:cNvSpPr txBox="1"/>
          <p:nvPr>
            <p:ph idx="4" type="subTitle"/>
          </p:nvPr>
        </p:nvSpPr>
        <p:spPr>
          <a:xfrm>
            <a:off x="4327447"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 name="Google Shape;130;p20"/>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843475" y="2166912"/>
            <a:ext cx="4587300" cy="8652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3843475" y="1251012"/>
            <a:ext cx="14199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p:nvPr>
            <p:ph idx="1" type="subTitle"/>
          </p:nvPr>
        </p:nvSpPr>
        <p:spPr>
          <a:xfrm>
            <a:off x="3843475" y="3167388"/>
            <a:ext cx="26178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 name="Google Shape;16;p3"/>
          <p:cNvPicPr preferRelativeResize="0"/>
          <p:nvPr/>
        </p:nvPicPr>
        <p:blipFill rotWithShape="1">
          <a:blip r:embed="rId2">
            <a:alphaModFix/>
          </a:blip>
          <a:srcRect b="25430" l="48039" r="5342" t="5892"/>
          <a:stretch/>
        </p:blipFill>
        <p:spPr>
          <a:xfrm rot="10800000">
            <a:off x="6651901" y="2057399"/>
            <a:ext cx="2492099" cy="3122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2" name="Shape 132"/>
        <p:cNvGrpSpPr/>
        <p:nvPr/>
      </p:nvGrpSpPr>
      <p:grpSpPr>
        <a:xfrm>
          <a:off x="0" y="0"/>
          <a:ext cx="0" cy="0"/>
          <a:chOff x="0" y="0"/>
          <a:chExt cx="0" cy="0"/>
        </a:xfrm>
      </p:grpSpPr>
      <p:sp>
        <p:nvSpPr>
          <p:cNvPr id="133" name="Google Shape;13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21"/>
          <p:cNvSpPr txBox="1"/>
          <p:nvPr>
            <p:ph idx="1" type="subTitle"/>
          </p:nvPr>
        </p:nvSpPr>
        <p:spPr>
          <a:xfrm>
            <a:off x="4688847"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2" type="subTitle"/>
          </p:nvPr>
        </p:nvSpPr>
        <p:spPr>
          <a:xfrm>
            <a:off x="720000"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6" name="Google Shape;136;p21"/>
          <p:cNvPicPr preferRelativeResize="0"/>
          <p:nvPr/>
        </p:nvPicPr>
        <p:blipFill rotWithShape="1">
          <a:blip r:embed="rId2">
            <a:alphaModFix/>
          </a:blip>
          <a:srcRect b="25430" l="53382" r="0" t="5892"/>
          <a:stretch/>
        </p:blipFill>
        <p:spPr>
          <a:xfrm flipH="1" rot="10800000">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 name="Google Shape;139;p21"/>
            <p:cNvSpPr/>
            <p:nvPr/>
          </p:nvSpPr>
          <p:spPr>
            <a:xfrm flipH="1">
              <a:off x="8171618" y="4901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0" name="Shape 140"/>
        <p:cNvGrpSpPr/>
        <p:nvPr/>
      </p:nvGrpSpPr>
      <p:grpSpPr>
        <a:xfrm>
          <a:off x="0" y="0"/>
          <a:ext cx="0" cy="0"/>
          <a:chOff x="0" y="0"/>
          <a:chExt cx="0" cy="0"/>
        </a:xfrm>
      </p:grpSpPr>
      <p:sp>
        <p:nvSpPr>
          <p:cNvPr id="141" name="Google Shape;14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22"/>
          <p:cNvSpPr txBox="1"/>
          <p:nvPr>
            <p:ph idx="1" type="subTitle"/>
          </p:nvPr>
        </p:nvSpPr>
        <p:spPr>
          <a:xfrm>
            <a:off x="7200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2"/>
          <p:cNvSpPr txBox="1"/>
          <p:nvPr>
            <p:ph idx="2" type="subTitle"/>
          </p:nvPr>
        </p:nvSpPr>
        <p:spPr>
          <a:xfrm>
            <a:off x="341925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2"/>
          <p:cNvSpPr txBox="1"/>
          <p:nvPr>
            <p:ph idx="3" type="subTitle"/>
          </p:nvPr>
        </p:nvSpPr>
        <p:spPr>
          <a:xfrm>
            <a:off x="61185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2"/>
          <p:cNvSpPr txBox="1"/>
          <p:nvPr>
            <p:ph idx="4" type="subTitle"/>
          </p:nvPr>
        </p:nvSpPr>
        <p:spPr>
          <a:xfrm>
            <a:off x="7200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22"/>
          <p:cNvSpPr txBox="1"/>
          <p:nvPr>
            <p:ph idx="5" type="subTitle"/>
          </p:nvPr>
        </p:nvSpPr>
        <p:spPr>
          <a:xfrm>
            <a:off x="341925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7" name="Google Shape;147;p22"/>
          <p:cNvSpPr txBox="1"/>
          <p:nvPr>
            <p:ph idx="6" type="subTitle"/>
          </p:nvPr>
        </p:nvSpPr>
        <p:spPr>
          <a:xfrm>
            <a:off x="61185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b="3101" l="8459" r="27695" t="64040"/>
            <a:stretch/>
          </p:blipFill>
          <p:spPr>
            <a:xfrm flipH="1" rot="10800000">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b="25974" l="51729" r="36944" t="26417"/>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156" name="Google Shape;1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3"/>
          <p:cNvSpPr txBox="1"/>
          <p:nvPr>
            <p:ph idx="1" type="subTitle"/>
          </p:nvPr>
        </p:nvSpPr>
        <p:spPr>
          <a:xfrm>
            <a:off x="720000"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3"/>
          <p:cNvSpPr txBox="1"/>
          <p:nvPr>
            <p:ph idx="2" type="subTitle"/>
          </p:nvPr>
        </p:nvSpPr>
        <p:spPr>
          <a:xfrm>
            <a:off x="4049343"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3"/>
          <p:cNvSpPr txBox="1"/>
          <p:nvPr>
            <p:ph idx="3" type="subTitle"/>
          </p:nvPr>
        </p:nvSpPr>
        <p:spPr>
          <a:xfrm>
            <a:off x="720000"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3"/>
          <p:cNvSpPr txBox="1"/>
          <p:nvPr>
            <p:ph idx="4" type="subTitle"/>
          </p:nvPr>
        </p:nvSpPr>
        <p:spPr>
          <a:xfrm>
            <a:off x="4049334"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3"/>
          <p:cNvSpPr txBox="1"/>
          <p:nvPr>
            <p:ph idx="5" type="subTitle"/>
          </p:nvPr>
        </p:nvSpPr>
        <p:spPr>
          <a:xfrm>
            <a:off x="720000"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3"/>
          <p:cNvSpPr txBox="1"/>
          <p:nvPr>
            <p:ph idx="6" type="subTitle"/>
          </p:nvPr>
        </p:nvSpPr>
        <p:spPr>
          <a:xfrm>
            <a:off x="720000"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23"/>
          <p:cNvSpPr txBox="1"/>
          <p:nvPr>
            <p:ph idx="7" type="subTitle"/>
          </p:nvPr>
        </p:nvSpPr>
        <p:spPr>
          <a:xfrm>
            <a:off x="4049329"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23"/>
          <p:cNvSpPr txBox="1"/>
          <p:nvPr>
            <p:ph idx="8" type="subTitle"/>
          </p:nvPr>
        </p:nvSpPr>
        <p:spPr>
          <a:xfrm>
            <a:off x="4049329"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23"/>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pic>
          <p:nvPicPr>
            <p:cNvPr id="170" name="Google Shape;170;p24"/>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171" name="Google Shape;171;p24"/>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
        <p:nvSpPr>
          <p:cNvPr id="172" name="Google Shape;17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4"/>
          <p:cNvSpPr txBox="1"/>
          <p:nvPr>
            <p:ph idx="1" type="subTitle"/>
          </p:nvPr>
        </p:nvSpPr>
        <p:spPr>
          <a:xfrm>
            <a:off x="7200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4"/>
          <p:cNvSpPr txBox="1"/>
          <p:nvPr>
            <p:ph idx="2" type="subTitle"/>
          </p:nvPr>
        </p:nvSpPr>
        <p:spPr>
          <a:xfrm>
            <a:off x="346755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4"/>
          <p:cNvSpPr txBox="1"/>
          <p:nvPr>
            <p:ph idx="3" type="subTitle"/>
          </p:nvPr>
        </p:nvSpPr>
        <p:spPr>
          <a:xfrm>
            <a:off x="7200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idx="4" type="subTitle"/>
          </p:nvPr>
        </p:nvSpPr>
        <p:spPr>
          <a:xfrm>
            <a:off x="346755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4"/>
          <p:cNvSpPr txBox="1"/>
          <p:nvPr>
            <p:ph idx="5" type="subTitle"/>
          </p:nvPr>
        </p:nvSpPr>
        <p:spPr>
          <a:xfrm>
            <a:off x="62151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4"/>
          <p:cNvSpPr txBox="1"/>
          <p:nvPr>
            <p:ph idx="6" type="subTitle"/>
          </p:nvPr>
        </p:nvSpPr>
        <p:spPr>
          <a:xfrm>
            <a:off x="62151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4"/>
          <p:cNvSpPr txBox="1"/>
          <p:nvPr>
            <p:ph idx="7" type="subTitle"/>
          </p:nvPr>
        </p:nvSpPr>
        <p:spPr>
          <a:xfrm>
            <a:off x="721001"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0" name="Google Shape;180;p24"/>
          <p:cNvSpPr txBox="1"/>
          <p:nvPr>
            <p:ph idx="8" type="subTitle"/>
          </p:nvPr>
        </p:nvSpPr>
        <p:spPr>
          <a:xfrm>
            <a:off x="346755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1" name="Google Shape;181;p24"/>
          <p:cNvSpPr txBox="1"/>
          <p:nvPr>
            <p:ph idx="9" type="subTitle"/>
          </p:nvPr>
        </p:nvSpPr>
        <p:spPr>
          <a:xfrm>
            <a:off x="621720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2" name="Google Shape;182;p24"/>
          <p:cNvSpPr txBox="1"/>
          <p:nvPr>
            <p:ph idx="13" type="subTitle"/>
          </p:nvPr>
        </p:nvSpPr>
        <p:spPr>
          <a:xfrm>
            <a:off x="721001"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3" name="Google Shape;183;p24"/>
          <p:cNvSpPr txBox="1"/>
          <p:nvPr>
            <p:ph idx="14" type="subTitle"/>
          </p:nvPr>
        </p:nvSpPr>
        <p:spPr>
          <a:xfrm>
            <a:off x="346755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4" name="Google Shape;184;p24"/>
          <p:cNvSpPr txBox="1"/>
          <p:nvPr>
            <p:ph idx="15" type="subTitle"/>
          </p:nvPr>
        </p:nvSpPr>
        <p:spPr>
          <a:xfrm>
            <a:off x="621720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780560"/>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p:nvPr>
            <p:ph idx="1" type="subTitle"/>
          </p:nvPr>
        </p:nvSpPr>
        <p:spPr>
          <a:xfrm>
            <a:off x="713225" y="1525514"/>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8" name="Google Shape;188;p25"/>
          <p:cNvSpPr txBox="1"/>
          <p:nvPr>
            <p:ph hasCustomPrompt="1" idx="2" type="title"/>
          </p:nvPr>
        </p:nvSpPr>
        <p:spPr>
          <a:xfrm>
            <a:off x="713225" y="1980423"/>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p:nvPr>
            <p:ph idx="3" type="subTitle"/>
          </p:nvPr>
        </p:nvSpPr>
        <p:spPr>
          <a:xfrm>
            <a:off x="713225" y="2725367"/>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90" name="Google Shape;190;p25"/>
          <p:cNvSpPr txBox="1"/>
          <p:nvPr>
            <p:ph hasCustomPrompt="1" idx="4" type="title"/>
          </p:nvPr>
        </p:nvSpPr>
        <p:spPr>
          <a:xfrm>
            <a:off x="713225" y="3180286"/>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p:nvPr>
            <p:ph idx="5" type="subTitle"/>
          </p:nvPr>
        </p:nvSpPr>
        <p:spPr>
          <a:xfrm>
            <a:off x="713225" y="3925240"/>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2"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b="1580" l="8348" r="8828" t="4337"/>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b="-7848" l="8440" r="32496" t="64341"/>
            <a:stretch/>
          </p:blipFill>
          <p:spPr>
            <a:xfrm>
              <a:off x="0" y="0"/>
              <a:ext cx="3157350" cy="1978176"/>
            </a:xfrm>
            <a:prstGeom prst="rect">
              <a:avLst/>
            </a:prstGeom>
            <a:noFill/>
            <a:ln>
              <a:noFill/>
            </a:ln>
          </p:spPr>
        </p:pic>
      </p:grpSp>
      <p:sp>
        <p:nvSpPr>
          <p:cNvPr id="196" name="Google Shape;196;p26"/>
          <p:cNvSpPr txBox="1"/>
          <p:nvPr>
            <p:ph type="title"/>
          </p:nvPr>
        </p:nvSpPr>
        <p:spPr>
          <a:xfrm>
            <a:off x="713225" y="539500"/>
            <a:ext cx="45753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6"/>
          <p:cNvSpPr txBox="1"/>
          <p:nvPr>
            <p:ph idx="1" type="subTitle"/>
          </p:nvPr>
        </p:nvSpPr>
        <p:spPr>
          <a:xfrm>
            <a:off x="713225" y="1522000"/>
            <a:ext cx="45753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6"/>
          <p:cNvSpPr txBox="1"/>
          <p:nvPr/>
        </p:nvSpPr>
        <p:spPr>
          <a:xfrm>
            <a:off x="713225" y="3317525"/>
            <a:ext cx="3861600" cy="808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5">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9"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2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6"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9" name="Google Shape;209;p28"/>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2432" l="8440" r="32496" t="64103"/>
          <a:stretch/>
        </p:blipFill>
        <p:spPr>
          <a:xfrm>
            <a:off x="0" y="-6"/>
            <a:ext cx="3157350" cy="1521550"/>
          </a:xfrm>
          <a:prstGeom prst="rect">
            <a:avLst/>
          </a:prstGeom>
          <a:noFill/>
          <a:ln>
            <a:noFill/>
          </a:ln>
        </p:spPr>
      </p:pic>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subTitle"/>
          </p:nvPr>
        </p:nvSpPr>
        <p:spPr>
          <a:xfrm>
            <a:off x="4191984"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720000"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41922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 name="Google Shape;26;p5"/>
          <p:cNvSpPr txBox="1"/>
          <p:nvPr>
            <p:ph idx="4" type="subTitle"/>
          </p:nvPr>
        </p:nvSpPr>
        <p:spPr>
          <a:xfrm>
            <a:off x="7200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 name="Google Shape;27;p5"/>
          <p:cNvSpPr/>
          <p:nvPr/>
        </p:nvSpPr>
        <p:spPr>
          <a:xfrm>
            <a:off x="5584297"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 name="Google Shape;32;p6"/>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20000" y="445025"/>
            <a:ext cx="4926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7"/>
          <p:cNvSpPr txBox="1"/>
          <p:nvPr>
            <p:ph idx="1" type="subTitle"/>
          </p:nvPr>
        </p:nvSpPr>
        <p:spPr>
          <a:xfrm>
            <a:off x="720000" y="1574002"/>
            <a:ext cx="3887400" cy="26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Char char="●"/>
              <a:defRPr/>
            </a:lvl1pPr>
            <a:lvl2pPr lvl="1" rtl="0" algn="ctr">
              <a:lnSpc>
                <a:spcPct val="115000"/>
              </a:lnSpc>
              <a:spcBef>
                <a:spcPts val="0"/>
              </a:spcBef>
              <a:spcAft>
                <a:spcPts val="0"/>
              </a:spcAft>
              <a:buClr>
                <a:srgbClr val="E76A28"/>
              </a:buClr>
              <a:buSzPts val="1400"/>
              <a:buChar char="○"/>
              <a:defRPr/>
            </a:lvl2pPr>
            <a:lvl3pPr lvl="2" rtl="0" algn="ctr">
              <a:lnSpc>
                <a:spcPct val="115000"/>
              </a:lnSpc>
              <a:spcBef>
                <a:spcPts val="0"/>
              </a:spcBef>
              <a:spcAft>
                <a:spcPts val="0"/>
              </a:spcAft>
              <a:buClr>
                <a:srgbClr val="E76A28"/>
              </a:buClr>
              <a:buSzPts val="1400"/>
              <a:buChar char="■"/>
              <a:defRPr/>
            </a:lvl3pPr>
            <a:lvl4pPr lvl="3" rtl="0" algn="ctr">
              <a:lnSpc>
                <a:spcPct val="115000"/>
              </a:lnSpc>
              <a:spcBef>
                <a:spcPts val="0"/>
              </a:spcBef>
              <a:spcAft>
                <a:spcPts val="0"/>
              </a:spcAft>
              <a:buClr>
                <a:srgbClr val="E76A28"/>
              </a:buClr>
              <a:buSzPts val="1400"/>
              <a:buChar char="●"/>
              <a:defRPr/>
            </a:lvl4pPr>
            <a:lvl5pPr lvl="4" rtl="0" algn="ctr">
              <a:lnSpc>
                <a:spcPct val="115000"/>
              </a:lnSpc>
              <a:spcBef>
                <a:spcPts val="0"/>
              </a:spcBef>
              <a:spcAft>
                <a:spcPts val="0"/>
              </a:spcAft>
              <a:buClr>
                <a:srgbClr val="E76A28"/>
              </a:buClr>
              <a:buSzPts val="1400"/>
              <a:buChar char="○"/>
              <a:defRPr/>
            </a:lvl5pPr>
            <a:lvl6pPr lvl="5" rtl="0" algn="ctr">
              <a:lnSpc>
                <a:spcPct val="115000"/>
              </a:lnSpc>
              <a:spcBef>
                <a:spcPts val="0"/>
              </a:spcBef>
              <a:spcAft>
                <a:spcPts val="0"/>
              </a:spcAft>
              <a:buClr>
                <a:srgbClr val="999999"/>
              </a:buClr>
              <a:buSzPts val="1400"/>
              <a:buChar char="■"/>
              <a:defRPr/>
            </a:lvl6pPr>
            <a:lvl7pPr lvl="6" rtl="0" algn="ctr">
              <a:lnSpc>
                <a:spcPct val="115000"/>
              </a:lnSpc>
              <a:spcBef>
                <a:spcPts val="0"/>
              </a:spcBef>
              <a:spcAft>
                <a:spcPts val="0"/>
              </a:spcAft>
              <a:buClr>
                <a:srgbClr val="999999"/>
              </a:buClr>
              <a:buSzPts val="1400"/>
              <a:buChar char="●"/>
              <a:defRPr/>
            </a:lvl7pPr>
            <a:lvl8pPr lvl="7" rtl="0" algn="ctr">
              <a:lnSpc>
                <a:spcPct val="115000"/>
              </a:lnSpc>
              <a:spcBef>
                <a:spcPts val="0"/>
              </a:spcBef>
              <a:spcAft>
                <a:spcPts val="0"/>
              </a:spcAft>
              <a:buClr>
                <a:srgbClr val="999999"/>
              </a:buClr>
              <a:buSzPts val="1400"/>
              <a:buChar char="○"/>
              <a:defRPr/>
            </a:lvl8pPr>
            <a:lvl9pPr lvl="8" rtl="0" algn="ctr">
              <a:lnSpc>
                <a:spcPct val="115000"/>
              </a:lnSpc>
              <a:spcBef>
                <a:spcPts val="0"/>
              </a:spcBef>
              <a:spcAft>
                <a:spcPts val="0"/>
              </a:spcAft>
              <a:buClr>
                <a:srgbClr val="999999"/>
              </a:buClr>
              <a:buSzPts val="1400"/>
              <a:buChar char="■"/>
              <a:defRPr/>
            </a:lvl9pPr>
          </a:lstStyle>
          <a:p/>
        </p:txBody>
      </p:sp>
      <p:sp>
        <p:nvSpPr>
          <p:cNvPr id="39" name="Google Shape;39;p7"/>
          <p:cNvSpPr/>
          <p:nvPr>
            <p:ph idx="2" type="pic"/>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2501" l="8440" r="32496" t="53991"/>
          <a:stretch/>
        </p:blipFill>
        <p:spPr>
          <a:xfrm flipH="1">
            <a:off x="5986650" y="0"/>
            <a:ext cx="3157350" cy="1978176"/>
          </a:xfrm>
          <a:prstGeom prst="rect">
            <a:avLst/>
          </a:prstGeom>
          <a:noFill/>
          <a:ln>
            <a:noFill/>
          </a:ln>
        </p:spPr>
      </p:pic>
      <p:sp>
        <p:nvSpPr>
          <p:cNvPr id="43" name="Google Shape;43;p8"/>
          <p:cNvSpPr txBox="1"/>
          <p:nvPr>
            <p:ph type="title"/>
          </p:nvPr>
        </p:nvSpPr>
        <p:spPr>
          <a:xfrm flipH="1">
            <a:off x="4354678" y="1307100"/>
            <a:ext cx="40725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1998975" y="1424975"/>
            <a:ext cx="3639600" cy="1161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6" name="Google Shape;46;p9"/>
          <p:cNvSpPr txBox="1"/>
          <p:nvPr>
            <p:ph idx="1" type="subTitle"/>
          </p:nvPr>
        </p:nvSpPr>
        <p:spPr>
          <a:xfrm>
            <a:off x="1998975" y="2586400"/>
            <a:ext cx="3639600" cy="99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7" name="Google Shape;47;p9"/>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grpSp>
        <p:nvGrpSpPr>
          <p:cNvPr id="48" name="Google Shape;48;p9"/>
          <p:cNvGrpSpPr/>
          <p:nvPr/>
        </p:nvGrpSpPr>
        <p:grpSpPr>
          <a:xfrm>
            <a:off x="352229" y="255930"/>
            <a:ext cx="5238060" cy="5577768"/>
            <a:chOff x="352229" y="255930"/>
            <a:chExt cx="5238060" cy="5577768"/>
          </a:xfrm>
        </p:grpSpPr>
        <p:sp>
          <p:nvSpPr>
            <p:cNvPr id="49" name="Google Shape;49;p9"/>
            <p:cNvSpPr/>
            <p:nvPr/>
          </p:nvSpPr>
          <p:spPr>
            <a:xfrm flipH="1">
              <a:off x="352229" y="255930"/>
              <a:ext cx="567147" cy="5671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 name="Google Shape;50;p9"/>
            <p:cNvSpPr/>
            <p:nvPr/>
          </p:nvSpPr>
          <p:spPr>
            <a:xfrm flipH="1">
              <a:off x="584041" y="490197"/>
              <a:ext cx="765515" cy="98614"/>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 name="Google Shape;51;p9"/>
            <p:cNvSpPr/>
            <p:nvPr/>
          </p:nvSpPr>
          <p:spPr>
            <a:xfrm flipH="1">
              <a:off x="4360589"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p:nvPr>
            <p:ph idx="2" type="pic"/>
          </p:nvPr>
        </p:nvSpPr>
        <p:spPr>
          <a:xfrm>
            <a:off x="-25" y="-13725"/>
            <a:ext cx="9144000" cy="5157300"/>
          </a:xfrm>
          <a:prstGeom prst="rect">
            <a:avLst/>
          </a:prstGeom>
          <a:noFill/>
          <a:ln>
            <a:noFill/>
          </a:ln>
        </p:spPr>
      </p:sp>
      <p:sp>
        <p:nvSpPr>
          <p:cNvPr id="54" name="Google Shape;54;p10"/>
          <p:cNvSpPr txBox="1"/>
          <p:nvPr>
            <p:ph type="title"/>
          </p:nvPr>
        </p:nvSpPr>
        <p:spPr>
          <a:xfrm>
            <a:off x="720000" y="3924800"/>
            <a:ext cx="7704000" cy="6792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id="217" name="Google Shape;217;p29"/>
          <p:cNvPicPr preferRelativeResize="0"/>
          <p:nvPr/>
        </p:nvPicPr>
        <p:blipFill rotWithShape="1">
          <a:blip r:embed="rId3">
            <a:alphaModFix/>
          </a:blip>
          <a:srcRect b="18438" l="21859" r="8303" t="10397"/>
          <a:stretch/>
        </p:blipFill>
        <p:spPr>
          <a:xfrm rot="10800000">
            <a:off x="5410598" y="1907826"/>
            <a:ext cx="3733402" cy="3235674"/>
          </a:xfrm>
          <a:prstGeom prst="rect">
            <a:avLst/>
          </a:prstGeom>
          <a:noFill/>
          <a:ln>
            <a:noFill/>
          </a:ln>
        </p:spPr>
      </p:pic>
      <p:sp>
        <p:nvSpPr>
          <p:cNvPr id="218" name="Google Shape;218;p29"/>
          <p:cNvSpPr txBox="1"/>
          <p:nvPr>
            <p:ph type="ctrTitle"/>
          </p:nvPr>
        </p:nvSpPr>
        <p:spPr>
          <a:xfrm>
            <a:off x="911150" y="1455988"/>
            <a:ext cx="53184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CNN Vegetable Image Classifier</a:t>
            </a:r>
            <a:endParaRPr/>
          </a:p>
        </p:txBody>
      </p:sp>
      <p:sp>
        <p:nvSpPr>
          <p:cNvPr id="219" name="Google Shape;219;p29"/>
          <p:cNvSpPr txBox="1"/>
          <p:nvPr>
            <p:ph idx="1" type="subTitle"/>
          </p:nvPr>
        </p:nvSpPr>
        <p:spPr>
          <a:xfrm>
            <a:off x="911150" y="3126323"/>
            <a:ext cx="31575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Yadanar Aung</a:t>
            </a:r>
            <a:endParaRPr/>
          </a:p>
          <a:p>
            <a:pPr indent="0" lvl="0" marL="0" rtl="0" algn="l">
              <a:spcBef>
                <a:spcPts val="0"/>
              </a:spcBef>
              <a:spcAft>
                <a:spcPts val="0"/>
              </a:spcAft>
              <a:buNone/>
            </a:pPr>
            <a:r>
              <a:rPr lang="en"/>
              <a:t>2214621</a:t>
            </a:r>
            <a:endParaRPr/>
          </a:p>
          <a:p>
            <a:pPr indent="0" lvl="0" marL="0" rtl="0" algn="l">
              <a:spcBef>
                <a:spcPts val="0"/>
              </a:spcBef>
              <a:spcAft>
                <a:spcPts val="0"/>
              </a:spcAft>
              <a:buNone/>
            </a:pPr>
            <a:r>
              <a:rPr lang="en"/>
              <a:t>DAAA/FT/2B/07</a:t>
            </a:r>
            <a:endParaRPr/>
          </a:p>
          <a:p>
            <a:pPr indent="0" lvl="0" marL="0" rtl="0" algn="l">
              <a:spcBef>
                <a:spcPts val="0"/>
              </a:spcBef>
              <a:spcAft>
                <a:spcPts val="0"/>
              </a:spcAft>
              <a:buNone/>
            </a:pPr>
            <a:r>
              <a:rPr lang="en"/>
              <a:t>ST1504 DELE</a:t>
            </a:r>
            <a:endParaRPr/>
          </a:p>
        </p:txBody>
      </p:sp>
      <p:sp>
        <p:nvSpPr>
          <p:cNvPr id="220" name="Google Shape;220;p29"/>
          <p:cNvSpPr/>
          <p:nvPr/>
        </p:nvSpPr>
        <p:spPr>
          <a:xfrm>
            <a:off x="7155701" y="539500"/>
            <a:ext cx="1585500" cy="4503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ncode Sans"/>
                <a:ea typeface="Encode Sans"/>
                <a:cs typeface="Encode Sans"/>
                <a:sym typeface="Encode Sans"/>
              </a:rPr>
              <a:t>Part A</a:t>
            </a:r>
            <a:endParaRPr b="1">
              <a:solidFill>
                <a:schemeClr val="dk1"/>
              </a:solidFill>
              <a:latin typeface="Encode Sans"/>
              <a:ea typeface="Encode Sans"/>
              <a:cs typeface="Encode Sans"/>
              <a:sym typeface="Encode Sans"/>
            </a:endParaRPr>
          </a:p>
        </p:txBody>
      </p:sp>
      <p:grpSp>
        <p:nvGrpSpPr>
          <p:cNvPr id="221" name="Google Shape;221;p29"/>
          <p:cNvGrpSpPr/>
          <p:nvPr/>
        </p:nvGrpSpPr>
        <p:grpSpPr>
          <a:xfrm rot="-5400000">
            <a:off x="932691" y="283701"/>
            <a:ext cx="534426" cy="877509"/>
            <a:chOff x="5741750" y="3809796"/>
            <a:chExt cx="674100" cy="1106709"/>
          </a:xfrm>
        </p:grpSpPr>
        <p:sp>
          <p:nvSpPr>
            <p:cNvPr id="222" name="Google Shape;222;p29"/>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 name="Google Shape;223;p29"/>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4" name="Google Shape;224;p29"/>
          <p:cNvGrpSpPr/>
          <p:nvPr/>
        </p:nvGrpSpPr>
        <p:grpSpPr>
          <a:xfrm>
            <a:off x="5836216" y="2968674"/>
            <a:ext cx="1966880" cy="1229561"/>
            <a:chOff x="5692063" y="2878600"/>
            <a:chExt cx="2254562" cy="1409400"/>
          </a:xfrm>
        </p:grpSpPr>
        <p:sp>
          <p:nvSpPr>
            <p:cNvPr id="225" name="Google Shape;225;p2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6" name="Google Shape;226;p2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7" name="Google Shape;227;p2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8"/>
          <p:cNvPicPr preferRelativeResize="0"/>
          <p:nvPr/>
        </p:nvPicPr>
        <p:blipFill>
          <a:blip r:embed="rId3">
            <a:alphaModFix/>
          </a:blip>
          <a:stretch>
            <a:fillRect/>
          </a:stretch>
        </p:blipFill>
        <p:spPr>
          <a:xfrm>
            <a:off x="4271025" y="1944086"/>
            <a:ext cx="4112978" cy="1022063"/>
          </a:xfrm>
          <a:prstGeom prst="rect">
            <a:avLst/>
          </a:prstGeom>
          <a:noFill/>
          <a:ln>
            <a:noFill/>
          </a:ln>
        </p:spPr>
      </p:pic>
      <p:pic>
        <p:nvPicPr>
          <p:cNvPr id="333" name="Google Shape;333;p38"/>
          <p:cNvPicPr preferRelativeResize="0"/>
          <p:nvPr/>
        </p:nvPicPr>
        <p:blipFill rotWithShape="1">
          <a:blip r:embed="rId4">
            <a:alphaModFix/>
          </a:blip>
          <a:srcRect b="68281" l="0" r="19061" t="21969"/>
          <a:stretch/>
        </p:blipFill>
        <p:spPr>
          <a:xfrm>
            <a:off x="4192850" y="3151648"/>
            <a:ext cx="4798001" cy="209693"/>
          </a:xfrm>
          <a:prstGeom prst="rect">
            <a:avLst/>
          </a:prstGeom>
          <a:noFill/>
          <a:ln>
            <a:noFill/>
          </a:ln>
        </p:spPr>
      </p:pic>
      <p:pic>
        <p:nvPicPr>
          <p:cNvPr id="334" name="Google Shape;334;p38"/>
          <p:cNvPicPr preferRelativeResize="0"/>
          <p:nvPr/>
        </p:nvPicPr>
        <p:blipFill>
          <a:blip r:embed="rId5">
            <a:alphaModFix/>
          </a:blip>
          <a:stretch>
            <a:fillRect/>
          </a:stretch>
        </p:blipFill>
        <p:spPr>
          <a:xfrm>
            <a:off x="4516400" y="3623062"/>
            <a:ext cx="3867612" cy="1022050"/>
          </a:xfrm>
          <a:prstGeom prst="rect">
            <a:avLst/>
          </a:prstGeom>
          <a:noFill/>
          <a:ln>
            <a:noFill/>
          </a:ln>
        </p:spPr>
      </p:pic>
      <p:sp>
        <p:nvSpPr>
          <p:cNvPr id="335" name="Google Shape;335;p38"/>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Data Pre-Processing</a:t>
            </a:r>
            <a:endParaRPr b="1" sz="3000">
              <a:solidFill>
                <a:srgbClr val="233251"/>
              </a:solidFill>
              <a:latin typeface="Encode Sans"/>
              <a:ea typeface="Encode Sans"/>
              <a:cs typeface="Encode Sans"/>
              <a:sym typeface="Encode Sans"/>
            </a:endParaRPr>
          </a:p>
        </p:txBody>
      </p:sp>
      <p:sp>
        <p:nvSpPr>
          <p:cNvPr id="336" name="Google Shape;336;p38"/>
          <p:cNvSpPr/>
          <p:nvPr/>
        </p:nvSpPr>
        <p:spPr>
          <a:xfrm>
            <a:off x="15429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txBox="1"/>
          <p:nvPr/>
        </p:nvSpPr>
        <p:spPr>
          <a:xfrm>
            <a:off x="16043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2</a:t>
            </a:r>
            <a:endParaRPr b="1" sz="3000">
              <a:solidFill>
                <a:srgbClr val="000000"/>
              </a:solidFill>
              <a:latin typeface="Titillium Web"/>
              <a:ea typeface="Titillium Web"/>
              <a:cs typeface="Titillium Web"/>
              <a:sym typeface="Titillium Web"/>
            </a:endParaRPr>
          </a:p>
        </p:txBody>
      </p:sp>
      <p:sp>
        <p:nvSpPr>
          <p:cNvPr id="338" name="Google Shape;338;p38"/>
          <p:cNvSpPr txBox="1"/>
          <p:nvPr/>
        </p:nvSpPr>
        <p:spPr>
          <a:xfrm>
            <a:off x="679100" y="1329075"/>
            <a:ext cx="2288100" cy="632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One-Hot Encoding</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pic>
        <p:nvPicPr>
          <p:cNvPr id="339" name="Google Shape;339;p38"/>
          <p:cNvPicPr preferRelativeResize="0"/>
          <p:nvPr/>
        </p:nvPicPr>
        <p:blipFill>
          <a:blip r:embed="rId6">
            <a:alphaModFix/>
          </a:blip>
          <a:stretch>
            <a:fillRect/>
          </a:stretch>
        </p:blipFill>
        <p:spPr>
          <a:xfrm>
            <a:off x="872100" y="1983775"/>
            <a:ext cx="2462650" cy="2579919"/>
          </a:xfrm>
          <a:prstGeom prst="rect">
            <a:avLst/>
          </a:prstGeom>
          <a:noFill/>
          <a:ln>
            <a:noFill/>
          </a:ln>
        </p:spPr>
      </p:pic>
      <p:sp>
        <p:nvSpPr>
          <p:cNvPr id="340" name="Google Shape;340;p38"/>
          <p:cNvSpPr txBox="1"/>
          <p:nvPr/>
        </p:nvSpPr>
        <p:spPr>
          <a:xfrm>
            <a:off x="4269050" y="1329075"/>
            <a:ext cx="3717300" cy="6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0000"/>
                </a:solidFill>
                <a:latin typeface="DM Sans"/>
                <a:ea typeface="DM Sans"/>
                <a:cs typeface="DM Sans"/>
                <a:sym typeface="DM Sans"/>
              </a:rPr>
              <a:t>2.</a:t>
            </a:r>
            <a:r>
              <a:rPr b="1" lang="en">
                <a:solidFill>
                  <a:schemeClr val="dk1"/>
                </a:solidFill>
                <a:latin typeface="DM Sans"/>
                <a:ea typeface="DM Sans"/>
                <a:cs typeface="DM Sans"/>
                <a:sym typeface="DM Sans"/>
              </a:rPr>
              <a:t>	Rescaling from [0,255] to [0,1]</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pic>
        <p:nvPicPr>
          <p:cNvPr id="341" name="Google Shape;341;p38"/>
          <p:cNvPicPr preferRelativeResize="0"/>
          <p:nvPr/>
        </p:nvPicPr>
        <p:blipFill>
          <a:blip r:embed="rId7">
            <a:alphaModFix/>
          </a:blip>
          <a:stretch>
            <a:fillRect/>
          </a:stretch>
        </p:blipFill>
        <p:spPr>
          <a:xfrm>
            <a:off x="372625" y="1756500"/>
            <a:ext cx="3717301" cy="134683"/>
          </a:xfrm>
          <a:prstGeom prst="rect">
            <a:avLst/>
          </a:prstGeom>
          <a:noFill/>
          <a:ln>
            <a:noFill/>
          </a:ln>
        </p:spPr>
      </p:pic>
      <p:sp>
        <p:nvSpPr>
          <p:cNvPr id="342" name="Google Shape;342;p38"/>
          <p:cNvSpPr txBox="1"/>
          <p:nvPr/>
        </p:nvSpPr>
        <p:spPr>
          <a:xfrm>
            <a:off x="4192850" y="1680300"/>
            <a:ext cx="6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Before:</a:t>
            </a:r>
            <a:endParaRPr sz="1000">
              <a:solidFill>
                <a:schemeClr val="dk1"/>
              </a:solidFill>
              <a:latin typeface="DM Sans"/>
              <a:ea typeface="DM Sans"/>
              <a:cs typeface="DM Sans"/>
              <a:sym typeface="DM Sans"/>
            </a:endParaRPr>
          </a:p>
        </p:txBody>
      </p:sp>
      <p:sp>
        <p:nvSpPr>
          <p:cNvPr id="343" name="Google Shape;343;p38"/>
          <p:cNvSpPr txBox="1"/>
          <p:nvPr/>
        </p:nvSpPr>
        <p:spPr>
          <a:xfrm>
            <a:off x="4409400" y="3371125"/>
            <a:ext cx="6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After</a:t>
            </a:r>
            <a:r>
              <a:rPr lang="en" sz="1000">
                <a:solidFill>
                  <a:schemeClr val="dk1"/>
                </a:solidFill>
                <a:latin typeface="DM Sans"/>
                <a:ea typeface="DM Sans"/>
                <a:cs typeface="DM Sans"/>
                <a:sym typeface="DM Sans"/>
              </a:rPr>
              <a:t>:</a:t>
            </a:r>
            <a:endParaRPr sz="1000">
              <a:solidFill>
                <a:schemeClr val="dk1"/>
              </a:solidFill>
              <a:latin typeface="DM Sans"/>
              <a:ea typeface="DM Sans"/>
              <a:cs typeface="DM Sans"/>
              <a:sym typeface="DM Sans"/>
            </a:endParaRPr>
          </a:p>
        </p:txBody>
      </p:sp>
      <p:sp>
        <p:nvSpPr>
          <p:cNvPr id="344" name="Google Shape;344;p38"/>
          <p:cNvSpPr/>
          <p:nvPr/>
        </p:nvSpPr>
        <p:spPr>
          <a:xfrm>
            <a:off x="3505950" y="1701675"/>
            <a:ext cx="584100" cy="20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5" name="Google Shape;345;p38"/>
          <p:cNvSpPr/>
          <p:nvPr/>
        </p:nvSpPr>
        <p:spPr>
          <a:xfrm>
            <a:off x="6980450" y="3151650"/>
            <a:ext cx="2010300" cy="20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Modelling: Baseline Model</a:t>
            </a:r>
            <a:endParaRPr b="1" sz="3000">
              <a:solidFill>
                <a:srgbClr val="233251"/>
              </a:solidFill>
              <a:latin typeface="Encode Sans"/>
              <a:ea typeface="Encode Sans"/>
              <a:cs typeface="Encode Sans"/>
              <a:sym typeface="Encode Sans"/>
            </a:endParaRPr>
          </a:p>
        </p:txBody>
      </p:sp>
      <p:sp>
        <p:nvSpPr>
          <p:cNvPr id="351" name="Google Shape;351;p39"/>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pic>
        <p:nvPicPr>
          <p:cNvPr id="353" name="Google Shape;353;p39"/>
          <p:cNvPicPr preferRelativeResize="0"/>
          <p:nvPr/>
        </p:nvPicPr>
        <p:blipFill>
          <a:blip r:embed="rId3">
            <a:alphaModFix/>
          </a:blip>
          <a:stretch>
            <a:fillRect/>
          </a:stretch>
        </p:blipFill>
        <p:spPr>
          <a:xfrm>
            <a:off x="421275" y="1235925"/>
            <a:ext cx="3544675" cy="3599525"/>
          </a:xfrm>
          <a:prstGeom prst="rect">
            <a:avLst/>
          </a:prstGeom>
          <a:noFill/>
          <a:ln>
            <a:noFill/>
          </a:ln>
        </p:spPr>
      </p:pic>
      <p:sp>
        <p:nvSpPr>
          <p:cNvPr id="354" name="Google Shape;354;p39"/>
          <p:cNvSpPr txBox="1"/>
          <p:nvPr/>
        </p:nvSpPr>
        <p:spPr>
          <a:xfrm>
            <a:off x="4033125" y="1746275"/>
            <a:ext cx="5041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Baseline CNN Model for both input sizes: </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31 x 31</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128 x 128</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Char char="★"/>
            </a:pPr>
            <a:r>
              <a:rPr b="1" lang="en">
                <a:solidFill>
                  <a:schemeClr val="dk1"/>
                </a:solidFill>
                <a:latin typeface="DM Sans"/>
                <a:ea typeface="DM Sans"/>
                <a:cs typeface="DM Sans"/>
                <a:sym typeface="DM Sans"/>
              </a:rPr>
              <a:t>Aim: Investigate if data augmentation will be </a:t>
            </a:r>
            <a:r>
              <a:rPr b="1" lang="en">
                <a:solidFill>
                  <a:schemeClr val="dk1"/>
                </a:solidFill>
                <a:latin typeface="DM Sans"/>
                <a:ea typeface="DM Sans"/>
                <a:cs typeface="DM Sans"/>
                <a:sym typeface="DM Sans"/>
              </a:rPr>
              <a:t>beneficial</a:t>
            </a:r>
            <a:r>
              <a:rPr b="1" lang="en">
                <a:solidFill>
                  <a:schemeClr val="dk1"/>
                </a:solidFill>
                <a:latin typeface="DM Sans"/>
                <a:ea typeface="DM Sans"/>
                <a:cs typeface="DM Sans"/>
                <a:sym typeface="DM Sans"/>
              </a:rPr>
              <a:t> to performance of our models</a:t>
            </a:r>
            <a:endParaRPr b="1">
              <a:solidFill>
                <a:schemeClr val="dk1"/>
              </a:solidFill>
              <a:latin typeface="DM Sans"/>
              <a:ea typeface="DM Sans"/>
              <a:cs typeface="DM Sans"/>
              <a:sym typeface="DM Sans"/>
            </a:endParaRPr>
          </a:p>
          <a:p>
            <a:pPr indent="0" lvl="0" marL="457200" rtl="0" algn="l">
              <a:spcBef>
                <a:spcPts val="0"/>
              </a:spcBef>
              <a:spcAft>
                <a:spcPts val="0"/>
              </a:spcAft>
              <a:buNone/>
            </a:pPr>
            <a:r>
              <a:t/>
            </a:r>
            <a:endParaRPr b="1">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Afterwards, build respective </a:t>
            </a:r>
            <a:r>
              <a:rPr b="1" lang="en">
                <a:solidFill>
                  <a:schemeClr val="dk1"/>
                </a:solidFill>
                <a:latin typeface="DM Sans"/>
                <a:ea typeface="DM Sans"/>
                <a:cs typeface="DM Sans"/>
                <a:sym typeface="DM Sans"/>
              </a:rPr>
              <a:t>complex model</a:t>
            </a:r>
            <a:r>
              <a:rPr lang="en">
                <a:solidFill>
                  <a:schemeClr val="dk1"/>
                </a:solidFill>
                <a:latin typeface="DM Sans"/>
                <a:ea typeface="DM Sans"/>
                <a:cs typeface="DM Sans"/>
                <a:sym typeface="DM Sans"/>
              </a:rPr>
              <a:t> for each input size</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0"/>
          <p:cNvPicPr preferRelativeResize="0"/>
          <p:nvPr/>
        </p:nvPicPr>
        <p:blipFill>
          <a:blip r:embed="rId3">
            <a:alphaModFix/>
          </a:blip>
          <a:stretch>
            <a:fillRect/>
          </a:stretch>
        </p:blipFill>
        <p:spPr>
          <a:xfrm>
            <a:off x="3649175" y="998500"/>
            <a:ext cx="5208175" cy="1974200"/>
          </a:xfrm>
          <a:prstGeom prst="rect">
            <a:avLst/>
          </a:prstGeom>
          <a:noFill/>
          <a:ln>
            <a:noFill/>
          </a:ln>
        </p:spPr>
      </p:pic>
      <p:pic>
        <p:nvPicPr>
          <p:cNvPr id="360" name="Google Shape;360;p40"/>
          <p:cNvPicPr preferRelativeResize="0"/>
          <p:nvPr/>
        </p:nvPicPr>
        <p:blipFill>
          <a:blip r:embed="rId4">
            <a:alphaModFix/>
          </a:blip>
          <a:stretch>
            <a:fillRect/>
          </a:stretch>
        </p:blipFill>
        <p:spPr>
          <a:xfrm>
            <a:off x="3652250" y="3081825"/>
            <a:ext cx="5208175" cy="1965750"/>
          </a:xfrm>
          <a:prstGeom prst="rect">
            <a:avLst/>
          </a:prstGeom>
          <a:noFill/>
          <a:ln>
            <a:noFill/>
          </a:ln>
        </p:spPr>
      </p:pic>
      <p:pic>
        <p:nvPicPr>
          <p:cNvPr id="361" name="Google Shape;361;p40"/>
          <p:cNvPicPr preferRelativeResize="0"/>
          <p:nvPr/>
        </p:nvPicPr>
        <p:blipFill>
          <a:blip r:embed="rId5">
            <a:alphaModFix/>
          </a:blip>
          <a:stretch>
            <a:fillRect/>
          </a:stretch>
        </p:blipFill>
        <p:spPr>
          <a:xfrm>
            <a:off x="703363" y="1922238"/>
            <a:ext cx="2623314" cy="701200"/>
          </a:xfrm>
          <a:prstGeom prst="rect">
            <a:avLst/>
          </a:prstGeom>
          <a:noFill/>
          <a:ln>
            <a:noFill/>
          </a:ln>
        </p:spPr>
      </p:pic>
      <p:pic>
        <p:nvPicPr>
          <p:cNvPr id="362" name="Google Shape;362;p40"/>
          <p:cNvPicPr preferRelativeResize="0"/>
          <p:nvPr/>
        </p:nvPicPr>
        <p:blipFill>
          <a:blip r:embed="rId6">
            <a:alphaModFix/>
          </a:blip>
          <a:stretch>
            <a:fillRect/>
          </a:stretch>
        </p:blipFill>
        <p:spPr>
          <a:xfrm>
            <a:off x="613362" y="3998225"/>
            <a:ext cx="2650879" cy="701200"/>
          </a:xfrm>
          <a:prstGeom prst="rect">
            <a:avLst/>
          </a:prstGeom>
          <a:noFill/>
          <a:ln>
            <a:noFill/>
          </a:ln>
        </p:spPr>
      </p:pic>
      <p:sp>
        <p:nvSpPr>
          <p:cNvPr id="363" name="Google Shape;363;p40"/>
          <p:cNvSpPr txBox="1"/>
          <p:nvPr/>
        </p:nvSpPr>
        <p:spPr>
          <a:xfrm>
            <a:off x="1100700" y="4225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233251"/>
                </a:solidFill>
                <a:latin typeface="Encode Sans"/>
                <a:ea typeface="Encode Sans"/>
                <a:cs typeface="Encode Sans"/>
                <a:sym typeface="Encode Sans"/>
              </a:rPr>
              <a:t>Modelling: Baseline 128x128 Model</a:t>
            </a:r>
            <a:endParaRPr b="1" sz="2700">
              <a:solidFill>
                <a:srgbClr val="233251"/>
              </a:solidFill>
              <a:latin typeface="Encode Sans"/>
              <a:ea typeface="Encode Sans"/>
              <a:cs typeface="Encode Sans"/>
              <a:sym typeface="Encode Sans"/>
            </a:endParaRPr>
          </a:p>
        </p:txBody>
      </p:sp>
      <p:sp>
        <p:nvSpPr>
          <p:cNvPr id="364" name="Google Shape;364;p40"/>
          <p:cNvSpPr/>
          <p:nvPr/>
        </p:nvSpPr>
        <p:spPr>
          <a:xfrm>
            <a:off x="1161950" y="3473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txBox="1"/>
          <p:nvPr/>
        </p:nvSpPr>
        <p:spPr>
          <a:xfrm>
            <a:off x="1223300" y="3108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sp>
        <p:nvSpPr>
          <p:cNvPr id="366" name="Google Shape;366;p40"/>
          <p:cNvSpPr txBox="1"/>
          <p:nvPr/>
        </p:nvSpPr>
        <p:spPr>
          <a:xfrm>
            <a:off x="75363" y="1343200"/>
            <a:ext cx="2964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AutoNum type="arabicPeriod"/>
            </a:pPr>
            <a:r>
              <a:rPr lang="en">
                <a:solidFill>
                  <a:schemeClr val="dk1"/>
                </a:solidFill>
                <a:latin typeface="DM Sans"/>
                <a:ea typeface="DM Sans"/>
                <a:cs typeface="DM Sans"/>
                <a:sym typeface="DM Sans"/>
              </a:rPr>
              <a:t>Without Data Augmentation</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Strong Overfitting</a:t>
            </a:r>
            <a:endParaRPr>
              <a:solidFill>
                <a:schemeClr val="dk1"/>
              </a:solidFill>
              <a:latin typeface="DM Sans"/>
              <a:ea typeface="DM Sans"/>
              <a:cs typeface="DM Sans"/>
              <a:sym typeface="DM Sans"/>
            </a:endParaRPr>
          </a:p>
        </p:txBody>
      </p:sp>
      <p:sp>
        <p:nvSpPr>
          <p:cNvPr id="367" name="Google Shape;367;p40"/>
          <p:cNvSpPr txBox="1"/>
          <p:nvPr/>
        </p:nvSpPr>
        <p:spPr>
          <a:xfrm>
            <a:off x="227776" y="3019600"/>
            <a:ext cx="309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DM Sans"/>
                <a:ea typeface="DM Sans"/>
                <a:cs typeface="DM Sans"/>
                <a:sym typeface="DM Sans"/>
              </a:rPr>
              <a:t>2.</a:t>
            </a:r>
            <a:r>
              <a:rPr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With Data Augmentation</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Little to no Overfitting</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Test Accuracy Improved</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b="1" lang="en">
                <a:solidFill>
                  <a:schemeClr val="dk1"/>
                </a:solidFill>
                <a:latin typeface="DM Sans"/>
                <a:ea typeface="DM Sans"/>
                <a:cs typeface="DM Sans"/>
                <a:sym typeface="DM Sans"/>
              </a:rPr>
              <a:t>Proven to be Beneficial</a:t>
            </a:r>
            <a:endParaRPr b="1">
              <a:solidFill>
                <a:schemeClr val="dk1"/>
              </a:solidFill>
              <a:latin typeface="DM Sans"/>
              <a:ea typeface="DM Sans"/>
              <a:cs typeface="DM Sans"/>
              <a:sym typeface="DM Sans"/>
            </a:endParaRPr>
          </a:p>
        </p:txBody>
      </p:sp>
      <p:sp>
        <p:nvSpPr>
          <p:cNvPr id="368" name="Google Shape;368;p40"/>
          <p:cNvSpPr/>
          <p:nvPr/>
        </p:nvSpPr>
        <p:spPr>
          <a:xfrm flipH="1">
            <a:off x="5809400" y="1011075"/>
            <a:ext cx="270300" cy="831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9" name="Google Shape;369;p40"/>
          <p:cNvSpPr/>
          <p:nvPr/>
        </p:nvSpPr>
        <p:spPr>
          <a:xfrm flipH="1">
            <a:off x="8407425" y="1512500"/>
            <a:ext cx="270300" cy="134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1"/>
          <p:cNvPicPr preferRelativeResize="0"/>
          <p:nvPr/>
        </p:nvPicPr>
        <p:blipFill>
          <a:blip r:embed="rId3">
            <a:alphaModFix/>
          </a:blip>
          <a:stretch>
            <a:fillRect/>
          </a:stretch>
        </p:blipFill>
        <p:spPr>
          <a:xfrm>
            <a:off x="3898076" y="1067325"/>
            <a:ext cx="4728099" cy="1789856"/>
          </a:xfrm>
          <a:prstGeom prst="rect">
            <a:avLst/>
          </a:prstGeom>
          <a:noFill/>
          <a:ln>
            <a:noFill/>
          </a:ln>
        </p:spPr>
      </p:pic>
      <p:pic>
        <p:nvPicPr>
          <p:cNvPr id="375" name="Google Shape;375;p41"/>
          <p:cNvPicPr preferRelativeResize="0"/>
          <p:nvPr/>
        </p:nvPicPr>
        <p:blipFill rotWithShape="1">
          <a:blip r:embed="rId4">
            <a:alphaModFix/>
          </a:blip>
          <a:srcRect b="0" l="0" r="0" t="1058"/>
          <a:stretch/>
        </p:blipFill>
        <p:spPr>
          <a:xfrm>
            <a:off x="4034275" y="3038800"/>
            <a:ext cx="4728099" cy="1789849"/>
          </a:xfrm>
          <a:prstGeom prst="rect">
            <a:avLst/>
          </a:prstGeom>
          <a:noFill/>
          <a:ln>
            <a:noFill/>
          </a:ln>
        </p:spPr>
      </p:pic>
      <p:pic>
        <p:nvPicPr>
          <p:cNvPr id="376" name="Google Shape;376;p41"/>
          <p:cNvPicPr preferRelativeResize="0"/>
          <p:nvPr/>
        </p:nvPicPr>
        <p:blipFill>
          <a:blip r:embed="rId5">
            <a:alphaModFix/>
          </a:blip>
          <a:stretch>
            <a:fillRect/>
          </a:stretch>
        </p:blipFill>
        <p:spPr>
          <a:xfrm>
            <a:off x="652350" y="1728812"/>
            <a:ext cx="2900325" cy="690986"/>
          </a:xfrm>
          <a:prstGeom prst="rect">
            <a:avLst/>
          </a:prstGeom>
          <a:noFill/>
          <a:ln>
            <a:noFill/>
          </a:ln>
        </p:spPr>
      </p:pic>
      <p:pic>
        <p:nvPicPr>
          <p:cNvPr id="377" name="Google Shape;377;p41"/>
          <p:cNvPicPr preferRelativeResize="0"/>
          <p:nvPr/>
        </p:nvPicPr>
        <p:blipFill>
          <a:blip r:embed="rId6">
            <a:alphaModFix/>
          </a:blip>
          <a:stretch>
            <a:fillRect/>
          </a:stretch>
        </p:blipFill>
        <p:spPr>
          <a:xfrm>
            <a:off x="729575" y="4022861"/>
            <a:ext cx="2900325" cy="729585"/>
          </a:xfrm>
          <a:prstGeom prst="rect">
            <a:avLst/>
          </a:prstGeom>
          <a:noFill/>
          <a:ln>
            <a:noFill/>
          </a:ln>
        </p:spPr>
      </p:pic>
      <p:sp>
        <p:nvSpPr>
          <p:cNvPr id="378" name="Google Shape;378;p41"/>
          <p:cNvSpPr txBox="1"/>
          <p:nvPr/>
        </p:nvSpPr>
        <p:spPr>
          <a:xfrm>
            <a:off x="1100700" y="4225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233251"/>
                </a:solidFill>
                <a:latin typeface="Encode Sans"/>
                <a:ea typeface="Encode Sans"/>
                <a:cs typeface="Encode Sans"/>
                <a:sym typeface="Encode Sans"/>
              </a:rPr>
              <a:t>Modelling: Baseline 31x31 Model</a:t>
            </a:r>
            <a:endParaRPr b="1" sz="2700">
              <a:solidFill>
                <a:srgbClr val="233251"/>
              </a:solidFill>
              <a:latin typeface="Encode Sans"/>
              <a:ea typeface="Encode Sans"/>
              <a:cs typeface="Encode Sans"/>
              <a:sym typeface="Encode Sans"/>
            </a:endParaRPr>
          </a:p>
        </p:txBody>
      </p:sp>
      <p:sp>
        <p:nvSpPr>
          <p:cNvPr id="379" name="Google Shape;379;p41"/>
          <p:cNvSpPr/>
          <p:nvPr/>
        </p:nvSpPr>
        <p:spPr>
          <a:xfrm>
            <a:off x="1161950" y="3473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txBox="1"/>
          <p:nvPr/>
        </p:nvSpPr>
        <p:spPr>
          <a:xfrm>
            <a:off x="1223300" y="3108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sp>
        <p:nvSpPr>
          <p:cNvPr id="381" name="Google Shape;381;p41"/>
          <p:cNvSpPr txBox="1"/>
          <p:nvPr/>
        </p:nvSpPr>
        <p:spPr>
          <a:xfrm>
            <a:off x="227763" y="1190800"/>
            <a:ext cx="2964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AutoNum type="arabicPeriod"/>
            </a:pPr>
            <a:r>
              <a:rPr lang="en">
                <a:solidFill>
                  <a:schemeClr val="dk1"/>
                </a:solidFill>
                <a:latin typeface="DM Sans"/>
                <a:ea typeface="DM Sans"/>
                <a:cs typeface="DM Sans"/>
                <a:sym typeface="DM Sans"/>
              </a:rPr>
              <a:t>Without Data Augmentation</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Strong Overfitting</a:t>
            </a:r>
            <a:endParaRPr>
              <a:solidFill>
                <a:schemeClr val="dk1"/>
              </a:solidFill>
              <a:latin typeface="DM Sans"/>
              <a:ea typeface="DM Sans"/>
              <a:cs typeface="DM Sans"/>
              <a:sym typeface="DM Sans"/>
            </a:endParaRPr>
          </a:p>
        </p:txBody>
      </p:sp>
      <p:sp>
        <p:nvSpPr>
          <p:cNvPr id="382" name="Google Shape;382;p41"/>
          <p:cNvSpPr txBox="1"/>
          <p:nvPr/>
        </p:nvSpPr>
        <p:spPr>
          <a:xfrm>
            <a:off x="380175" y="2791000"/>
            <a:ext cx="344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DM Sans"/>
                <a:ea typeface="DM Sans"/>
                <a:cs typeface="DM Sans"/>
                <a:sym typeface="DM Sans"/>
              </a:rPr>
              <a:t>2.</a:t>
            </a:r>
            <a:r>
              <a:rPr lang="en">
                <a:solidFill>
                  <a:schemeClr val="dk1"/>
                </a:solidFill>
                <a:latin typeface="DM Sans"/>
                <a:ea typeface="DM Sans"/>
                <a:cs typeface="DM Sans"/>
                <a:sym typeface="DM Sans"/>
              </a:rPr>
              <a:t>    With Data Augmentation</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Little to no Overfitting, instead there is underfitting</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Test Accuracy Improved</a:t>
            </a:r>
            <a:endParaRPr>
              <a:solidFill>
                <a:schemeClr val="dk1"/>
              </a:solidFill>
              <a:latin typeface="DM Sans"/>
              <a:ea typeface="DM Sans"/>
              <a:cs typeface="DM Sans"/>
              <a:sym typeface="DM Sans"/>
            </a:endParaRPr>
          </a:p>
          <a:p>
            <a:pPr indent="-317500" lvl="0" marL="914400" rtl="0" algn="l">
              <a:spcBef>
                <a:spcPts val="0"/>
              </a:spcBef>
              <a:spcAft>
                <a:spcPts val="0"/>
              </a:spcAft>
              <a:buClr>
                <a:srgbClr val="FF0000"/>
              </a:buClr>
              <a:buSzPts val="1400"/>
              <a:buFont typeface="DM Sans"/>
              <a:buChar char="★"/>
            </a:pPr>
            <a:r>
              <a:rPr b="1" lang="en">
                <a:solidFill>
                  <a:schemeClr val="dk1"/>
                </a:solidFill>
                <a:latin typeface="DM Sans"/>
                <a:ea typeface="DM Sans"/>
                <a:cs typeface="DM Sans"/>
                <a:sym typeface="DM Sans"/>
              </a:rPr>
              <a:t>Proven to be Beneficial</a:t>
            </a:r>
            <a:endParaRPr b="1">
              <a:solidFill>
                <a:schemeClr val="dk1"/>
              </a:solidFill>
              <a:latin typeface="DM Sans"/>
              <a:ea typeface="DM Sans"/>
              <a:cs typeface="DM Sans"/>
              <a:sym typeface="DM Sans"/>
            </a:endParaRPr>
          </a:p>
        </p:txBody>
      </p:sp>
      <p:sp>
        <p:nvSpPr>
          <p:cNvPr id="383" name="Google Shape;383;p41"/>
          <p:cNvSpPr/>
          <p:nvPr/>
        </p:nvSpPr>
        <p:spPr>
          <a:xfrm flipH="1">
            <a:off x="5809400" y="1150575"/>
            <a:ext cx="270300" cy="519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4" name="Google Shape;384;p41"/>
          <p:cNvSpPr/>
          <p:nvPr/>
        </p:nvSpPr>
        <p:spPr>
          <a:xfrm flipH="1">
            <a:off x="8230200" y="2062400"/>
            <a:ext cx="270300" cy="615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2"/>
          <p:cNvPicPr preferRelativeResize="0"/>
          <p:nvPr/>
        </p:nvPicPr>
        <p:blipFill>
          <a:blip r:embed="rId3">
            <a:alphaModFix/>
          </a:blip>
          <a:stretch>
            <a:fillRect/>
          </a:stretch>
        </p:blipFill>
        <p:spPr>
          <a:xfrm>
            <a:off x="3787638" y="1089800"/>
            <a:ext cx="4712875" cy="3772576"/>
          </a:xfrm>
          <a:prstGeom prst="rect">
            <a:avLst/>
          </a:prstGeom>
          <a:noFill/>
          <a:ln>
            <a:noFill/>
          </a:ln>
        </p:spPr>
      </p:pic>
      <p:sp>
        <p:nvSpPr>
          <p:cNvPr id="390" name="Google Shape;390;p42"/>
          <p:cNvSpPr txBox="1"/>
          <p:nvPr/>
        </p:nvSpPr>
        <p:spPr>
          <a:xfrm>
            <a:off x="1100700" y="4225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233251"/>
                </a:solidFill>
                <a:latin typeface="Encode Sans"/>
                <a:ea typeface="Encode Sans"/>
                <a:cs typeface="Encode Sans"/>
                <a:sym typeface="Encode Sans"/>
              </a:rPr>
              <a:t>Modelling: Complex Models</a:t>
            </a:r>
            <a:endParaRPr b="1" sz="2700">
              <a:solidFill>
                <a:srgbClr val="233251"/>
              </a:solidFill>
              <a:latin typeface="Encode Sans"/>
              <a:ea typeface="Encode Sans"/>
              <a:cs typeface="Encode Sans"/>
              <a:sym typeface="Encode Sans"/>
            </a:endParaRPr>
          </a:p>
        </p:txBody>
      </p:sp>
      <p:sp>
        <p:nvSpPr>
          <p:cNvPr id="391" name="Google Shape;391;p42"/>
          <p:cNvSpPr/>
          <p:nvPr/>
        </p:nvSpPr>
        <p:spPr>
          <a:xfrm>
            <a:off x="1161950" y="3473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txBox="1"/>
          <p:nvPr/>
        </p:nvSpPr>
        <p:spPr>
          <a:xfrm>
            <a:off x="1223300" y="3108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sp>
        <p:nvSpPr>
          <p:cNvPr id="393" name="Google Shape;393;p42"/>
          <p:cNvSpPr txBox="1"/>
          <p:nvPr/>
        </p:nvSpPr>
        <p:spPr>
          <a:xfrm>
            <a:off x="381000" y="2146375"/>
            <a:ext cx="3341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Inspiration from VGG-16</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One of the best computer vision models to date</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Char char="★"/>
            </a:pPr>
            <a:r>
              <a:rPr b="1" lang="en">
                <a:solidFill>
                  <a:schemeClr val="dk1"/>
                </a:solidFill>
                <a:latin typeface="DM Sans"/>
                <a:ea typeface="DM Sans"/>
                <a:cs typeface="DM Sans"/>
                <a:sym typeface="DM Sans"/>
              </a:rPr>
              <a:t>Simplify</a:t>
            </a:r>
            <a:r>
              <a:rPr lang="en">
                <a:solidFill>
                  <a:schemeClr val="dk1"/>
                </a:solidFill>
                <a:latin typeface="DM Sans"/>
                <a:ea typeface="DM Sans"/>
                <a:cs typeface="DM Sans"/>
                <a:sym typeface="DM Sans"/>
              </a:rPr>
              <a:t> the </a:t>
            </a:r>
            <a:r>
              <a:rPr lang="en">
                <a:solidFill>
                  <a:schemeClr val="dk1"/>
                </a:solidFill>
                <a:latin typeface="DM Sans"/>
                <a:ea typeface="DM Sans"/>
                <a:cs typeface="DM Sans"/>
                <a:sym typeface="DM Sans"/>
              </a:rPr>
              <a:t>architecture</a:t>
            </a:r>
            <a:r>
              <a:rPr lang="en">
                <a:solidFill>
                  <a:schemeClr val="dk1"/>
                </a:solidFill>
                <a:latin typeface="DM Sans"/>
                <a:ea typeface="DM Sans"/>
                <a:cs typeface="DM Sans"/>
                <a:sym typeface="DM Sans"/>
              </a:rPr>
              <a:t> to suit my resources &amp; dataset</a:t>
            </a:r>
            <a:endParaRPr>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3"/>
          <p:cNvPicPr preferRelativeResize="0"/>
          <p:nvPr/>
        </p:nvPicPr>
        <p:blipFill>
          <a:blip r:embed="rId3">
            <a:alphaModFix/>
          </a:blip>
          <a:stretch>
            <a:fillRect/>
          </a:stretch>
        </p:blipFill>
        <p:spPr>
          <a:xfrm>
            <a:off x="5953925" y="720650"/>
            <a:ext cx="2416925" cy="2653201"/>
          </a:xfrm>
          <a:prstGeom prst="rect">
            <a:avLst/>
          </a:prstGeom>
          <a:noFill/>
          <a:ln>
            <a:noFill/>
          </a:ln>
        </p:spPr>
      </p:pic>
      <p:pic>
        <p:nvPicPr>
          <p:cNvPr id="399" name="Google Shape;399;p43"/>
          <p:cNvPicPr preferRelativeResize="0"/>
          <p:nvPr/>
        </p:nvPicPr>
        <p:blipFill>
          <a:blip r:embed="rId4">
            <a:alphaModFix/>
          </a:blip>
          <a:stretch>
            <a:fillRect/>
          </a:stretch>
        </p:blipFill>
        <p:spPr>
          <a:xfrm>
            <a:off x="5953925" y="3373850"/>
            <a:ext cx="2416925" cy="1649425"/>
          </a:xfrm>
          <a:prstGeom prst="rect">
            <a:avLst/>
          </a:prstGeom>
          <a:noFill/>
          <a:ln>
            <a:noFill/>
          </a:ln>
        </p:spPr>
      </p:pic>
      <p:pic>
        <p:nvPicPr>
          <p:cNvPr id="400" name="Google Shape;400;p43"/>
          <p:cNvPicPr preferRelativeResize="0"/>
          <p:nvPr/>
        </p:nvPicPr>
        <p:blipFill>
          <a:blip r:embed="rId5">
            <a:alphaModFix/>
          </a:blip>
          <a:stretch>
            <a:fillRect/>
          </a:stretch>
        </p:blipFill>
        <p:spPr>
          <a:xfrm>
            <a:off x="219125" y="2002550"/>
            <a:ext cx="5396952" cy="2034849"/>
          </a:xfrm>
          <a:prstGeom prst="rect">
            <a:avLst/>
          </a:prstGeom>
          <a:noFill/>
          <a:ln>
            <a:noFill/>
          </a:ln>
        </p:spPr>
      </p:pic>
      <p:pic>
        <p:nvPicPr>
          <p:cNvPr id="401" name="Google Shape;401;p43"/>
          <p:cNvPicPr preferRelativeResize="0"/>
          <p:nvPr/>
        </p:nvPicPr>
        <p:blipFill>
          <a:blip r:embed="rId6">
            <a:alphaModFix/>
          </a:blip>
          <a:stretch>
            <a:fillRect/>
          </a:stretch>
        </p:blipFill>
        <p:spPr>
          <a:xfrm>
            <a:off x="1653713" y="4219325"/>
            <a:ext cx="2583124" cy="657300"/>
          </a:xfrm>
          <a:prstGeom prst="rect">
            <a:avLst/>
          </a:prstGeom>
          <a:noFill/>
          <a:ln>
            <a:noFill/>
          </a:ln>
        </p:spPr>
      </p:pic>
      <p:sp>
        <p:nvSpPr>
          <p:cNvPr id="402" name="Google Shape;402;p43"/>
          <p:cNvSpPr txBox="1"/>
          <p:nvPr/>
        </p:nvSpPr>
        <p:spPr>
          <a:xfrm>
            <a:off x="-118500" y="5404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233251"/>
                </a:solidFill>
                <a:latin typeface="Encode Sans"/>
                <a:ea typeface="Encode Sans"/>
                <a:cs typeface="Encode Sans"/>
                <a:sym typeface="Encode Sans"/>
              </a:rPr>
              <a:t>Selected </a:t>
            </a:r>
            <a:r>
              <a:rPr b="1" lang="en" sz="2800">
                <a:solidFill>
                  <a:srgbClr val="233251"/>
                </a:solidFill>
                <a:latin typeface="Encode Sans"/>
                <a:ea typeface="Encode Sans"/>
                <a:cs typeface="Encode Sans"/>
                <a:sym typeface="Encode Sans"/>
              </a:rPr>
              <a:t>128x128 Model</a:t>
            </a:r>
            <a:endParaRPr b="1" sz="2800">
              <a:solidFill>
                <a:srgbClr val="233251"/>
              </a:solidFill>
              <a:latin typeface="Encode Sans"/>
              <a:ea typeface="Encode Sans"/>
              <a:cs typeface="Encode Sans"/>
              <a:sym typeface="Encode Sans"/>
            </a:endParaRPr>
          </a:p>
        </p:txBody>
      </p:sp>
      <p:sp>
        <p:nvSpPr>
          <p:cNvPr id="403" name="Google Shape;403;p43"/>
          <p:cNvSpPr/>
          <p:nvPr/>
        </p:nvSpPr>
        <p:spPr>
          <a:xfrm>
            <a:off x="399950" y="4997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txBox="1"/>
          <p:nvPr/>
        </p:nvSpPr>
        <p:spPr>
          <a:xfrm>
            <a:off x="461300" y="4632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sp>
        <p:nvSpPr>
          <p:cNvPr id="405" name="Google Shape;405;p43"/>
          <p:cNvSpPr txBox="1"/>
          <p:nvPr/>
        </p:nvSpPr>
        <p:spPr>
          <a:xfrm>
            <a:off x="350600" y="1233500"/>
            <a:ext cx="51891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Increased Dropout Size from 0.2 to 0.4: Reduce Overfitting</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Double Conv2D layers: Stable Model</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Batch Normalization Layer</a:t>
            </a:r>
            <a:endParaRPr sz="1300">
              <a:solidFill>
                <a:schemeClr val="dk1"/>
              </a:solidFill>
              <a:latin typeface="DM Sans"/>
              <a:ea typeface="DM Sans"/>
              <a:cs typeface="DM Sans"/>
              <a:sym typeface="DM Sans"/>
            </a:endParaRPr>
          </a:p>
        </p:txBody>
      </p:sp>
      <p:sp>
        <p:nvSpPr>
          <p:cNvPr id="406" name="Google Shape;406;p43"/>
          <p:cNvSpPr/>
          <p:nvPr/>
        </p:nvSpPr>
        <p:spPr>
          <a:xfrm flipH="1">
            <a:off x="5787800" y="1041100"/>
            <a:ext cx="2583000" cy="4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43"/>
          <p:cNvSpPr/>
          <p:nvPr/>
        </p:nvSpPr>
        <p:spPr>
          <a:xfrm flipH="1">
            <a:off x="5787800" y="1894700"/>
            <a:ext cx="2583000" cy="32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8" name="Google Shape;408;p43"/>
          <p:cNvSpPr/>
          <p:nvPr/>
        </p:nvSpPr>
        <p:spPr>
          <a:xfrm flipH="1">
            <a:off x="5787800" y="2743200"/>
            <a:ext cx="2583000" cy="4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9" name="Google Shape;409;p43"/>
          <p:cNvSpPr/>
          <p:nvPr/>
        </p:nvSpPr>
        <p:spPr>
          <a:xfrm flipH="1">
            <a:off x="5787800" y="3882875"/>
            <a:ext cx="2583000" cy="32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0" name="Google Shape;410;p43"/>
          <p:cNvSpPr/>
          <p:nvPr/>
        </p:nvSpPr>
        <p:spPr>
          <a:xfrm flipH="1">
            <a:off x="1464050" y="4394075"/>
            <a:ext cx="2962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4"/>
          <p:cNvPicPr preferRelativeResize="0"/>
          <p:nvPr/>
        </p:nvPicPr>
        <p:blipFill>
          <a:blip r:embed="rId3">
            <a:alphaModFix/>
          </a:blip>
          <a:stretch>
            <a:fillRect/>
          </a:stretch>
        </p:blipFill>
        <p:spPr>
          <a:xfrm>
            <a:off x="240550" y="1894700"/>
            <a:ext cx="5368623" cy="2039926"/>
          </a:xfrm>
          <a:prstGeom prst="rect">
            <a:avLst/>
          </a:prstGeom>
          <a:noFill/>
          <a:ln>
            <a:noFill/>
          </a:ln>
        </p:spPr>
      </p:pic>
      <p:pic>
        <p:nvPicPr>
          <p:cNvPr id="416" name="Google Shape;416;p44"/>
          <p:cNvPicPr preferRelativeResize="0"/>
          <p:nvPr/>
        </p:nvPicPr>
        <p:blipFill>
          <a:blip r:embed="rId4">
            <a:alphaModFix/>
          </a:blip>
          <a:stretch>
            <a:fillRect/>
          </a:stretch>
        </p:blipFill>
        <p:spPr>
          <a:xfrm>
            <a:off x="5886625" y="581825"/>
            <a:ext cx="2533301" cy="2719574"/>
          </a:xfrm>
          <a:prstGeom prst="rect">
            <a:avLst/>
          </a:prstGeom>
          <a:noFill/>
          <a:ln>
            <a:noFill/>
          </a:ln>
        </p:spPr>
      </p:pic>
      <p:pic>
        <p:nvPicPr>
          <p:cNvPr id="417" name="Google Shape;417;p44"/>
          <p:cNvPicPr preferRelativeResize="0"/>
          <p:nvPr/>
        </p:nvPicPr>
        <p:blipFill>
          <a:blip r:embed="rId5">
            <a:alphaModFix/>
          </a:blip>
          <a:stretch>
            <a:fillRect/>
          </a:stretch>
        </p:blipFill>
        <p:spPr>
          <a:xfrm>
            <a:off x="5886625" y="3298477"/>
            <a:ext cx="2533300" cy="1589609"/>
          </a:xfrm>
          <a:prstGeom prst="rect">
            <a:avLst/>
          </a:prstGeom>
          <a:noFill/>
          <a:ln>
            <a:noFill/>
          </a:ln>
        </p:spPr>
      </p:pic>
      <p:sp>
        <p:nvSpPr>
          <p:cNvPr id="418" name="Google Shape;418;p44"/>
          <p:cNvSpPr txBox="1"/>
          <p:nvPr/>
        </p:nvSpPr>
        <p:spPr>
          <a:xfrm>
            <a:off x="-118500" y="5404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233251"/>
                </a:solidFill>
                <a:latin typeface="Encode Sans"/>
                <a:ea typeface="Encode Sans"/>
                <a:cs typeface="Encode Sans"/>
                <a:sym typeface="Encode Sans"/>
              </a:rPr>
              <a:t>Selected 31x31 Model</a:t>
            </a:r>
            <a:endParaRPr b="1" sz="2800">
              <a:solidFill>
                <a:srgbClr val="233251"/>
              </a:solidFill>
              <a:latin typeface="Encode Sans"/>
              <a:ea typeface="Encode Sans"/>
              <a:cs typeface="Encode Sans"/>
              <a:sym typeface="Encode Sans"/>
            </a:endParaRPr>
          </a:p>
        </p:txBody>
      </p:sp>
      <p:sp>
        <p:nvSpPr>
          <p:cNvPr id="419" name="Google Shape;419;p44"/>
          <p:cNvSpPr/>
          <p:nvPr/>
        </p:nvSpPr>
        <p:spPr>
          <a:xfrm>
            <a:off x="399950" y="4997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txBox="1"/>
          <p:nvPr/>
        </p:nvSpPr>
        <p:spPr>
          <a:xfrm>
            <a:off x="461300" y="4632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3</a:t>
            </a:r>
            <a:endParaRPr b="1" sz="3000">
              <a:solidFill>
                <a:srgbClr val="000000"/>
              </a:solidFill>
              <a:latin typeface="Titillium Web"/>
              <a:ea typeface="Titillium Web"/>
              <a:cs typeface="Titillium Web"/>
              <a:sym typeface="Titillium Web"/>
            </a:endParaRPr>
          </a:p>
        </p:txBody>
      </p:sp>
      <p:sp>
        <p:nvSpPr>
          <p:cNvPr id="421" name="Google Shape;421;p44"/>
          <p:cNvSpPr/>
          <p:nvPr/>
        </p:nvSpPr>
        <p:spPr>
          <a:xfrm flipH="1">
            <a:off x="5774925" y="2002849"/>
            <a:ext cx="2583000" cy="39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422" name="Google Shape;422;p44"/>
          <p:cNvPicPr preferRelativeResize="0"/>
          <p:nvPr/>
        </p:nvPicPr>
        <p:blipFill>
          <a:blip r:embed="rId6">
            <a:alphaModFix/>
          </a:blip>
          <a:stretch>
            <a:fillRect/>
          </a:stretch>
        </p:blipFill>
        <p:spPr>
          <a:xfrm>
            <a:off x="1388075" y="4164712"/>
            <a:ext cx="2962275" cy="771525"/>
          </a:xfrm>
          <a:prstGeom prst="rect">
            <a:avLst/>
          </a:prstGeom>
          <a:noFill/>
          <a:ln>
            <a:noFill/>
          </a:ln>
        </p:spPr>
      </p:pic>
      <p:sp>
        <p:nvSpPr>
          <p:cNvPr id="423" name="Google Shape;423;p44"/>
          <p:cNvSpPr/>
          <p:nvPr/>
        </p:nvSpPr>
        <p:spPr>
          <a:xfrm flipH="1">
            <a:off x="5927325" y="3637350"/>
            <a:ext cx="2583000" cy="39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4" name="Google Shape;424;p44"/>
          <p:cNvSpPr/>
          <p:nvPr/>
        </p:nvSpPr>
        <p:spPr>
          <a:xfrm flipH="1">
            <a:off x="1388150" y="4374200"/>
            <a:ext cx="2962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5" name="Google Shape;425;p44"/>
          <p:cNvSpPr txBox="1"/>
          <p:nvPr/>
        </p:nvSpPr>
        <p:spPr>
          <a:xfrm>
            <a:off x="350600" y="1309700"/>
            <a:ext cx="51891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Increased Dropout Size from 0.2 to 0.3: Reduce Overfitting</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Batch Normalization Layer</a:t>
            </a:r>
            <a:endParaRPr sz="13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Model Improvement</a:t>
            </a:r>
            <a:endParaRPr b="1" sz="3000">
              <a:solidFill>
                <a:srgbClr val="233251"/>
              </a:solidFill>
              <a:latin typeface="Encode Sans"/>
              <a:ea typeface="Encode Sans"/>
              <a:cs typeface="Encode Sans"/>
              <a:sym typeface="Encode Sans"/>
            </a:endParaRPr>
          </a:p>
        </p:txBody>
      </p:sp>
      <p:sp>
        <p:nvSpPr>
          <p:cNvPr id="431" name="Google Shape;431;p45"/>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4</a:t>
            </a:r>
            <a:endParaRPr b="1" sz="3000">
              <a:solidFill>
                <a:srgbClr val="000000"/>
              </a:solidFill>
              <a:latin typeface="Titillium Web"/>
              <a:ea typeface="Titillium Web"/>
              <a:cs typeface="Titillium Web"/>
              <a:sym typeface="Titillium Web"/>
            </a:endParaRPr>
          </a:p>
        </p:txBody>
      </p:sp>
      <p:sp>
        <p:nvSpPr>
          <p:cNvPr id="433" name="Google Shape;433;p45"/>
          <p:cNvSpPr txBox="1"/>
          <p:nvPr/>
        </p:nvSpPr>
        <p:spPr>
          <a:xfrm>
            <a:off x="568575" y="1353475"/>
            <a:ext cx="84309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Layer Kernel </a:t>
            </a:r>
            <a:r>
              <a:rPr b="1" lang="en">
                <a:solidFill>
                  <a:schemeClr val="dk1"/>
                </a:solidFill>
                <a:latin typeface="DM Sans"/>
                <a:ea typeface="DM Sans"/>
                <a:cs typeface="DM Sans"/>
                <a:sym typeface="DM Sans"/>
              </a:rPr>
              <a:t>Regularizers:</a:t>
            </a:r>
            <a:endParaRPr b="1">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lang="en">
                <a:solidFill>
                  <a:schemeClr val="dk1"/>
                </a:solidFill>
                <a:latin typeface="DM Sans"/>
                <a:ea typeface="DM Sans"/>
                <a:cs typeface="DM Sans"/>
                <a:sym typeface="DM Sans"/>
              </a:rPr>
              <a:t>Penalize weights which are large, might be causing model to overfit</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L1</a:t>
            </a:r>
            <a:r>
              <a:rPr lang="en">
                <a:solidFill>
                  <a:schemeClr val="dk1"/>
                </a:solidFill>
                <a:latin typeface="DM Sans"/>
                <a:ea typeface="DM Sans"/>
                <a:cs typeface="DM Sans"/>
                <a:sym typeface="DM Sans"/>
              </a:rPr>
              <a:t> Regularization Penalty: loss = l1 * reduce_sum(abs(x))</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L2 </a:t>
            </a:r>
            <a:r>
              <a:rPr lang="en">
                <a:solidFill>
                  <a:schemeClr val="dk1"/>
                </a:solidFill>
                <a:latin typeface="DM Sans"/>
                <a:ea typeface="DM Sans"/>
                <a:cs typeface="DM Sans"/>
                <a:sym typeface="DM Sans"/>
              </a:rPr>
              <a:t>Regularization Penalty: loss = l2 * reduce_sum(square(x))</a:t>
            </a:r>
            <a:endParaRPr>
              <a:solidFill>
                <a:schemeClr val="dk1"/>
              </a:solidFill>
              <a:latin typeface="DM Sans"/>
              <a:ea typeface="DM Sans"/>
              <a:cs typeface="DM Sans"/>
              <a:sym typeface="DM Sans"/>
            </a:endParaRPr>
          </a:p>
          <a:p>
            <a:pPr indent="0" lvl="0" marL="9144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Optimizers:</a:t>
            </a:r>
            <a:endParaRPr b="1">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Adam (Adaptive Moment Estimation)</a:t>
            </a:r>
            <a:endParaRPr b="1">
              <a:solidFill>
                <a:schemeClr val="dk1"/>
              </a:solidFill>
              <a:latin typeface="DM Sans"/>
              <a:ea typeface="DM Sans"/>
              <a:cs typeface="DM Sans"/>
              <a:sym typeface="DM Sans"/>
            </a:endParaRPr>
          </a:p>
          <a:p>
            <a:pPr indent="-317500" lvl="2" marL="1371600" rtl="0" algn="l">
              <a:spcBef>
                <a:spcPts val="0"/>
              </a:spcBef>
              <a:spcAft>
                <a:spcPts val="0"/>
              </a:spcAft>
              <a:buClr>
                <a:schemeClr val="dk1"/>
              </a:buClr>
              <a:buSzPts val="1400"/>
              <a:buFont typeface="DM Sans"/>
              <a:buAutoNum type="romanLcPeriod"/>
            </a:pPr>
            <a:r>
              <a:rPr lang="en">
                <a:solidFill>
                  <a:schemeClr val="dk1"/>
                </a:solidFill>
                <a:latin typeface="DM Sans"/>
                <a:ea typeface="DM Sans"/>
                <a:cs typeface="DM Sans"/>
                <a:sym typeface="DM Sans"/>
              </a:rPr>
              <a:t>Adapts learning rates for each parameter based on their historical gradients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SGD (Stochastic Gradient Descent)</a:t>
            </a:r>
            <a:endParaRPr b="1">
              <a:solidFill>
                <a:schemeClr val="dk1"/>
              </a:solidFill>
              <a:latin typeface="DM Sans"/>
              <a:ea typeface="DM Sans"/>
              <a:cs typeface="DM Sans"/>
              <a:sym typeface="DM Sans"/>
            </a:endParaRPr>
          </a:p>
          <a:p>
            <a:pPr indent="-317500" lvl="2" marL="1371600" rtl="0" algn="l">
              <a:spcBef>
                <a:spcPts val="0"/>
              </a:spcBef>
              <a:spcAft>
                <a:spcPts val="0"/>
              </a:spcAft>
              <a:buClr>
                <a:schemeClr val="dk1"/>
              </a:buClr>
              <a:buSzPts val="1400"/>
              <a:buFont typeface="DM Sans"/>
              <a:buAutoNum type="romanLcPeriod"/>
            </a:pPr>
            <a:r>
              <a:rPr lang="en">
                <a:solidFill>
                  <a:schemeClr val="dk1"/>
                </a:solidFill>
                <a:latin typeface="DM Sans"/>
                <a:ea typeface="DM Sans"/>
                <a:cs typeface="DM Sans"/>
                <a:sym typeface="DM Sans"/>
              </a:rPr>
              <a:t>Updates the model parameters in the opposite direction of the gradient of the loss with respect to the parameters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RMSprop (Root Mean Square Propagation)</a:t>
            </a:r>
            <a:endParaRPr b="1">
              <a:solidFill>
                <a:schemeClr val="dk1"/>
              </a:solidFill>
              <a:latin typeface="DM Sans"/>
              <a:ea typeface="DM Sans"/>
              <a:cs typeface="DM Sans"/>
              <a:sym typeface="DM Sans"/>
            </a:endParaRPr>
          </a:p>
          <a:p>
            <a:pPr indent="-317500" lvl="2" marL="1371600" rtl="0" algn="l">
              <a:spcBef>
                <a:spcPts val="0"/>
              </a:spcBef>
              <a:spcAft>
                <a:spcPts val="0"/>
              </a:spcAft>
              <a:buClr>
                <a:schemeClr val="dk1"/>
              </a:buClr>
              <a:buSzPts val="1400"/>
              <a:buFont typeface="DM Sans"/>
              <a:buAutoNum type="romanLcPeriod"/>
            </a:pPr>
            <a:r>
              <a:rPr lang="en">
                <a:solidFill>
                  <a:schemeClr val="dk1"/>
                </a:solidFill>
                <a:latin typeface="DM Sans"/>
                <a:ea typeface="DM Sans"/>
                <a:cs typeface="DM Sans"/>
                <a:sym typeface="DM Sans"/>
              </a:rPr>
              <a:t>Adjusts learning rates for each parameter individually based on the magnitude of the gradients, allowing for faster convergence</a:t>
            </a:r>
            <a:endParaRPr>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Final 128x128 model</a:t>
            </a:r>
            <a:endParaRPr b="1" sz="3000">
              <a:solidFill>
                <a:srgbClr val="233251"/>
              </a:solidFill>
              <a:latin typeface="Encode Sans"/>
              <a:ea typeface="Encode Sans"/>
              <a:cs typeface="Encode Sans"/>
              <a:sym typeface="Encode Sans"/>
            </a:endParaRPr>
          </a:p>
        </p:txBody>
      </p:sp>
      <p:sp>
        <p:nvSpPr>
          <p:cNvPr id="439" name="Google Shape;439;p46"/>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5</a:t>
            </a:r>
            <a:endParaRPr b="1" sz="3000">
              <a:solidFill>
                <a:srgbClr val="000000"/>
              </a:solidFill>
              <a:latin typeface="Titillium Web"/>
              <a:ea typeface="Titillium Web"/>
              <a:cs typeface="Titillium Web"/>
              <a:sym typeface="Titillium Web"/>
            </a:endParaRPr>
          </a:p>
        </p:txBody>
      </p:sp>
      <p:sp>
        <p:nvSpPr>
          <p:cNvPr id="441" name="Google Shape;441;p46"/>
          <p:cNvSpPr txBox="1"/>
          <p:nvPr/>
        </p:nvSpPr>
        <p:spPr>
          <a:xfrm>
            <a:off x="257150" y="1742625"/>
            <a:ext cx="2924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Layer Kernel Regularizers: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L2</a:t>
            </a:r>
            <a:endParaRPr>
              <a:solidFill>
                <a:schemeClr val="dk1"/>
              </a:solidFill>
              <a:latin typeface="DM Sans"/>
              <a:ea typeface="DM Sans"/>
              <a:cs typeface="DM Sans"/>
              <a:sym typeface="DM Sans"/>
            </a:endParaRPr>
          </a:p>
          <a:p>
            <a:pPr indent="0" lvl="0" marL="9144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Optimizers:</a:t>
            </a:r>
            <a:endParaRPr b="1">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lang="en">
                <a:solidFill>
                  <a:schemeClr val="dk1"/>
                </a:solidFill>
                <a:latin typeface="DM Sans"/>
                <a:ea typeface="DM Sans"/>
                <a:cs typeface="DM Sans"/>
                <a:sym typeface="DM Sans"/>
              </a:rPr>
              <a:t>Adam</a:t>
            </a:r>
            <a:endParaRPr>
              <a:solidFill>
                <a:schemeClr val="dk1"/>
              </a:solidFill>
              <a:latin typeface="DM Sans"/>
              <a:ea typeface="DM Sans"/>
              <a:cs typeface="DM Sans"/>
              <a:sym typeface="DM Sans"/>
            </a:endParaRPr>
          </a:p>
        </p:txBody>
      </p:sp>
      <p:pic>
        <p:nvPicPr>
          <p:cNvPr id="442" name="Google Shape;442;p46"/>
          <p:cNvPicPr preferRelativeResize="0"/>
          <p:nvPr/>
        </p:nvPicPr>
        <p:blipFill>
          <a:blip r:embed="rId3">
            <a:alphaModFix/>
          </a:blip>
          <a:stretch>
            <a:fillRect/>
          </a:stretch>
        </p:blipFill>
        <p:spPr>
          <a:xfrm>
            <a:off x="3333650" y="1268800"/>
            <a:ext cx="5657951" cy="2126041"/>
          </a:xfrm>
          <a:prstGeom prst="rect">
            <a:avLst/>
          </a:prstGeom>
          <a:noFill/>
          <a:ln>
            <a:noFill/>
          </a:ln>
        </p:spPr>
      </p:pic>
      <p:pic>
        <p:nvPicPr>
          <p:cNvPr id="443" name="Google Shape;443;p46"/>
          <p:cNvPicPr preferRelativeResize="0"/>
          <p:nvPr/>
        </p:nvPicPr>
        <p:blipFill>
          <a:blip r:embed="rId4">
            <a:alphaModFix/>
          </a:blip>
          <a:stretch>
            <a:fillRect/>
          </a:stretch>
        </p:blipFill>
        <p:spPr>
          <a:xfrm>
            <a:off x="4168350" y="3548266"/>
            <a:ext cx="3048000" cy="885825"/>
          </a:xfrm>
          <a:prstGeom prst="rect">
            <a:avLst/>
          </a:prstGeom>
          <a:noFill/>
          <a:ln>
            <a:noFill/>
          </a:ln>
        </p:spPr>
      </p:pic>
      <p:sp>
        <p:nvSpPr>
          <p:cNvPr id="444" name="Google Shape;444;p46"/>
          <p:cNvSpPr/>
          <p:nvPr/>
        </p:nvSpPr>
        <p:spPr>
          <a:xfrm flipH="1">
            <a:off x="4211250" y="3837288"/>
            <a:ext cx="2962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47"/>
          <p:cNvGrpSpPr/>
          <p:nvPr/>
        </p:nvGrpSpPr>
        <p:grpSpPr>
          <a:xfrm>
            <a:off x="7672941" y="255993"/>
            <a:ext cx="1041330" cy="567000"/>
            <a:chOff x="7672941" y="255993"/>
            <a:chExt cx="1041330" cy="567000"/>
          </a:xfrm>
        </p:grpSpPr>
        <p:sp>
          <p:nvSpPr>
            <p:cNvPr id="450" name="Google Shape;450;p47"/>
            <p:cNvSpPr/>
            <p:nvPr/>
          </p:nvSpPr>
          <p:spPr>
            <a:xfrm>
              <a:off x="8147272" y="255993"/>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1" name="Google Shape;451;p47"/>
            <p:cNvSpPr/>
            <p:nvPr/>
          </p:nvSpPr>
          <p:spPr>
            <a:xfrm>
              <a:off x="7672941" y="490259"/>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52" name="Google Shape;452;p47"/>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128x128 </a:t>
            </a:r>
            <a:r>
              <a:rPr b="1" lang="en" sz="3000">
                <a:solidFill>
                  <a:srgbClr val="233251"/>
                </a:solidFill>
                <a:latin typeface="Encode Sans"/>
                <a:ea typeface="Encode Sans"/>
                <a:cs typeface="Encode Sans"/>
                <a:sym typeface="Encode Sans"/>
              </a:rPr>
              <a:t>Model Evaluation</a:t>
            </a:r>
            <a:endParaRPr b="1" sz="3000">
              <a:solidFill>
                <a:srgbClr val="233251"/>
              </a:solidFill>
              <a:latin typeface="Encode Sans"/>
              <a:ea typeface="Encode Sans"/>
              <a:cs typeface="Encode Sans"/>
              <a:sym typeface="Encode Sans"/>
            </a:endParaRPr>
          </a:p>
        </p:txBody>
      </p:sp>
      <p:sp>
        <p:nvSpPr>
          <p:cNvPr id="453" name="Google Shape;453;p47"/>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5</a:t>
            </a:r>
            <a:endParaRPr b="1" sz="3000">
              <a:solidFill>
                <a:srgbClr val="000000"/>
              </a:solidFill>
              <a:latin typeface="Titillium Web"/>
              <a:ea typeface="Titillium Web"/>
              <a:cs typeface="Titillium Web"/>
              <a:sym typeface="Titillium Web"/>
            </a:endParaRPr>
          </a:p>
        </p:txBody>
      </p:sp>
      <p:pic>
        <p:nvPicPr>
          <p:cNvPr id="455" name="Google Shape;455;p47"/>
          <p:cNvPicPr preferRelativeResize="0"/>
          <p:nvPr/>
        </p:nvPicPr>
        <p:blipFill>
          <a:blip r:embed="rId3">
            <a:alphaModFix/>
          </a:blip>
          <a:stretch>
            <a:fillRect/>
          </a:stretch>
        </p:blipFill>
        <p:spPr>
          <a:xfrm>
            <a:off x="247288" y="1179725"/>
            <a:ext cx="5463472" cy="3798501"/>
          </a:xfrm>
          <a:prstGeom prst="rect">
            <a:avLst/>
          </a:prstGeom>
          <a:noFill/>
          <a:ln>
            <a:noFill/>
          </a:ln>
        </p:spPr>
      </p:pic>
      <p:sp>
        <p:nvSpPr>
          <p:cNvPr id="456" name="Google Shape;456;p47"/>
          <p:cNvSpPr txBox="1"/>
          <p:nvPr/>
        </p:nvSpPr>
        <p:spPr>
          <a:xfrm>
            <a:off x="5634550" y="1595375"/>
            <a:ext cx="34314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Most Labels Getting Mixed Up</a:t>
            </a:r>
            <a:endParaRPr sz="1300">
              <a:solidFill>
                <a:schemeClr val="dk1"/>
              </a:solidFill>
              <a:latin typeface="DM Sans"/>
              <a:ea typeface="DM Sans"/>
              <a:cs typeface="DM Sans"/>
              <a:sym typeface="DM Sans"/>
            </a:endParaRPr>
          </a:p>
          <a:p>
            <a:pPr indent="-311150" lvl="1" marL="9144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Capsicum:</a:t>
            </a:r>
            <a:endParaRPr sz="1300">
              <a:solidFill>
                <a:schemeClr val="dk1"/>
              </a:solidFill>
              <a:latin typeface="DM Sans"/>
              <a:ea typeface="DM Sans"/>
              <a:cs typeface="DM Sans"/>
              <a:sym typeface="DM Sans"/>
            </a:endParaRPr>
          </a:p>
          <a:p>
            <a:pPr indent="-311150" lvl="2" marL="13716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12 wrongly classified as Tomato, Papaya, Bean, </a:t>
            </a:r>
            <a:r>
              <a:rPr lang="en" sz="1300">
                <a:solidFill>
                  <a:schemeClr val="dk1"/>
                </a:solidFill>
                <a:latin typeface="DM Sans"/>
                <a:ea typeface="DM Sans"/>
                <a:cs typeface="DM Sans"/>
                <a:sym typeface="DM Sans"/>
              </a:rPr>
              <a:t>Brinjal</a:t>
            </a:r>
            <a:r>
              <a:rPr lang="en" sz="1300">
                <a:solidFill>
                  <a:schemeClr val="dk1"/>
                </a:solidFill>
                <a:latin typeface="DM Sans"/>
                <a:ea typeface="DM Sans"/>
                <a:cs typeface="DM Sans"/>
                <a:sym typeface="DM Sans"/>
              </a:rPr>
              <a:t>, Bottle_Groud</a:t>
            </a:r>
            <a:endParaRPr sz="1300">
              <a:solidFill>
                <a:schemeClr val="dk1"/>
              </a:solidFill>
              <a:latin typeface="DM Sans"/>
              <a:ea typeface="DM Sans"/>
              <a:cs typeface="DM Sans"/>
              <a:sym typeface="DM Sans"/>
            </a:endParaRPr>
          </a:p>
          <a:p>
            <a:pPr indent="-311150" lvl="1" marL="9144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Tomato:</a:t>
            </a:r>
            <a:endParaRPr sz="1300">
              <a:solidFill>
                <a:schemeClr val="dk1"/>
              </a:solidFill>
              <a:latin typeface="DM Sans"/>
              <a:ea typeface="DM Sans"/>
              <a:cs typeface="DM Sans"/>
              <a:sym typeface="DM Sans"/>
            </a:endParaRPr>
          </a:p>
          <a:p>
            <a:pPr indent="-311150" lvl="2" marL="13716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11 wrongly classified as Radish, Potato, Cabbage, Bean, Brinjal</a:t>
            </a:r>
            <a:endParaRPr sz="130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Otherwise, the model is able to predict most labels accurately with less than 10 samples wrongly classified</a:t>
            </a:r>
            <a:endParaRPr sz="1300">
              <a:solidFill>
                <a:schemeClr val="dk1"/>
              </a:solidFill>
              <a:latin typeface="DM Sans"/>
              <a:ea typeface="DM Sans"/>
              <a:cs typeface="DM Sans"/>
              <a:sym typeface="DM Sans"/>
            </a:endParaRPr>
          </a:p>
        </p:txBody>
      </p:sp>
      <p:sp>
        <p:nvSpPr>
          <p:cNvPr id="457" name="Google Shape;457;p47"/>
          <p:cNvSpPr/>
          <p:nvPr/>
        </p:nvSpPr>
        <p:spPr>
          <a:xfrm flipH="1">
            <a:off x="352800" y="2417850"/>
            <a:ext cx="4906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8" name="Google Shape;458;p47"/>
          <p:cNvSpPr/>
          <p:nvPr/>
        </p:nvSpPr>
        <p:spPr>
          <a:xfrm flipH="1">
            <a:off x="352800" y="4103300"/>
            <a:ext cx="4906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33" name="Google Shape;233;p30"/>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Regularizers</a:t>
            </a:r>
            <a:endParaRPr/>
          </a:p>
          <a:p>
            <a:pPr indent="0" lvl="0" marL="0" rtl="0" algn="l">
              <a:spcBef>
                <a:spcPts val="0"/>
              </a:spcBef>
              <a:spcAft>
                <a:spcPts val="0"/>
              </a:spcAft>
              <a:buNone/>
            </a:pPr>
            <a:r>
              <a:rPr lang="en"/>
              <a:t>Optimizers</a:t>
            </a:r>
            <a:endParaRPr/>
          </a:p>
        </p:txBody>
      </p:sp>
      <p:sp>
        <p:nvSpPr>
          <p:cNvPr id="234" name="Google Shape;234;p30"/>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35" name="Google Shape;235;p30"/>
          <p:cNvSpPr txBox="1"/>
          <p:nvPr>
            <p:ph idx="2" type="subTitle"/>
          </p:nvPr>
        </p:nvSpPr>
        <p:spPr>
          <a:xfrm>
            <a:off x="349545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a:p>
            <a:pPr indent="0" lvl="0" marL="0" rtl="0" algn="l">
              <a:spcBef>
                <a:spcPts val="0"/>
              </a:spcBef>
              <a:spcAft>
                <a:spcPts val="0"/>
              </a:spcAft>
              <a:buNone/>
            </a:pPr>
            <a:r>
              <a:rPr lang="en"/>
              <a:t>Rescaling</a:t>
            </a:r>
            <a:endParaRPr/>
          </a:p>
        </p:txBody>
      </p:sp>
      <p:sp>
        <p:nvSpPr>
          <p:cNvPr id="236" name="Google Shape;236;p30"/>
          <p:cNvSpPr txBox="1"/>
          <p:nvPr>
            <p:ph idx="4" type="subTitle"/>
          </p:nvPr>
        </p:nvSpPr>
        <p:spPr>
          <a:xfrm>
            <a:off x="349545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sp>
        <p:nvSpPr>
          <p:cNvPr id="237" name="Google Shape;237;p30"/>
          <p:cNvSpPr txBox="1"/>
          <p:nvPr>
            <p:ph idx="5" type="subTitle"/>
          </p:nvPr>
        </p:nvSpPr>
        <p:spPr>
          <a:xfrm>
            <a:off x="6270950" y="2166400"/>
            <a:ext cx="19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sizes 128 x 128 &amp; 31 x31</a:t>
            </a:r>
            <a:endParaRPr/>
          </a:p>
        </p:txBody>
      </p:sp>
      <p:sp>
        <p:nvSpPr>
          <p:cNvPr id="238" name="Google Shape;238;p30"/>
          <p:cNvSpPr txBox="1"/>
          <p:nvPr>
            <p:ph idx="6" type="subTitle"/>
          </p:nvPr>
        </p:nvSpPr>
        <p:spPr>
          <a:xfrm>
            <a:off x="6270949"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endParaRPr/>
          </a:p>
        </p:txBody>
      </p:sp>
      <p:sp>
        <p:nvSpPr>
          <p:cNvPr id="239" name="Google Shape;239;p30"/>
          <p:cNvSpPr txBox="1"/>
          <p:nvPr>
            <p:ph idx="7" type="title"/>
          </p:nvPr>
        </p:nvSpPr>
        <p:spPr>
          <a:xfrm>
            <a:off x="72000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40" name="Google Shape;240;p30"/>
          <p:cNvSpPr txBox="1"/>
          <p:nvPr>
            <p:ph idx="8" type="title"/>
          </p:nvPr>
        </p:nvSpPr>
        <p:spPr>
          <a:xfrm>
            <a:off x="72000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41" name="Google Shape;241;p30"/>
          <p:cNvSpPr txBox="1"/>
          <p:nvPr>
            <p:ph idx="9" type="title"/>
          </p:nvPr>
        </p:nvSpPr>
        <p:spPr>
          <a:xfrm>
            <a:off x="349545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42" name="Google Shape;242;p30"/>
          <p:cNvSpPr txBox="1"/>
          <p:nvPr>
            <p:ph idx="13" type="title"/>
          </p:nvPr>
        </p:nvSpPr>
        <p:spPr>
          <a:xfrm>
            <a:off x="341925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43" name="Google Shape;243;p30"/>
          <p:cNvSpPr txBox="1"/>
          <p:nvPr>
            <p:ph idx="14" type="title"/>
          </p:nvPr>
        </p:nvSpPr>
        <p:spPr>
          <a:xfrm>
            <a:off x="6270949"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4" name="Google Shape;244;p30"/>
          <p:cNvSpPr txBox="1"/>
          <p:nvPr>
            <p:ph idx="15" type="title"/>
          </p:nvPr>
        </p:nvSpPr>
        <p:spPr>
          <a:xfrm>
            <a:off x="6270949"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5" name="Google Shape;245;p30"/>
          <p:cNvSpPr txBox="1"/>
          <p:nvPr>
            <p:ph idx="16" type="subTitle"/>
          </p:nvPr>
        </p:nvSpPr>
        <p:spPr>
          <a:xfrm>
            <a:off x="720000" y="1801100"/>
            <a:ext cx="2699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Understanding</a:t>
            </a:r>
            <a:endParaRPr/>
          </a:p>
        </p:txBody>
      </p:sp>
      <p:sp>
        <p:nvSpPr>
          <p:cNvPr id="246" name="Google Shape;246;p30"/>
          <p:cNvSpPr txBox="1"/>
          <p:nvPr>
            <p:ph idx="17" type="subTitle"/>
          </p:nvPr>
        </p:nvSpPr>
        <p:spPr>
          <a:xfrm>
            <a:off x="3495450" y="1801100"/>
            <a:ext cx="2699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247" name="Google Shape;247;p30"/>
          <p:cNvSpPr txBox="1"/>
          <p:nvPr>
            <p:ph idx="18" type="subTitle"/>
          </p:nvPr>
        </p:nvSpPr>
        <p:spPr>
          <a:xfrm>
            <a:off x="6270949"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248" name="Google Shape;248;p30"/>
          <p:cNvSpPr txBox="1"/>
          <p:nvPr>
            <p:ph idx="19" type="subTitle"/>
          </p:nvPr>
        </p:nvSpPr>
        <p:spPr>
          <a:xfrm>
            <a:off x="720000" y="3533775"/>
            <a:ext cx="2699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Improvement</a:t>
            </a:r>
            <a:endParaRPr/>
          </a:p>
        </p:txBody>
      </p:sp>
      <p:sp>
        <p:nvSpPr>
          <p:cNvPr id="249" name="Google Shape;249;p30"/>
          <p:cNvSpPr txBox="1"/>
          <p:nvPr>
            <p:ph idx="20" type="subTitle"/>
          </p:nvPr>
        </p:nvSpPr>
        <p:spPr>
          <a:xfrm>
            <a:off x="349545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250" name="Google Shape;250;p30"/>
          <p:cNvSpPr txBox="1"/>
          <p:nvPr>
            <p:ph idx="21" type="subTitle"/>
          </p:nvPr>
        </p:nvSpPr>
        <p:spPr>
          <a:xfrm>
            <a:off x="6270949"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Analysis</a:t>
            </a:r>
            <a:endParaRPr/>
          </a:p>
        </p:txBody>
      </p:sp>
      <p:grpSp>
        <p:nvGrpSpPr>
          <p:cNvPr id="251" name="Google Shape;251;p30"/>
          <p:cNvGrpSpPr/>
          <p:nvPr/>
        </p:nvGrpSpPr>
        <p:grpSpPr>
          <a:xfrm>
            <a:off x="7932104" y="255930"/>
            <a:ext cx="997327" cy="567147"/>
            <a:chOff x="5692063" y="3258250"/>
            <a:chExt cx="1143200" cy="650100"/>
          </a:xfrm>
        </p:grpSpPr>
        <p:sp>
          <p:nvSpPr>
            <p:cNvPr id="252" name="Google Shape;252;p30"/>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3" name="Google Shape;253;p30"/>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48"/>
          <p:cNvPicPr preferRelativeResize="0"/>
          <p:nvPr/>
        </p:nvPicPr>
        <p:blipFill>
          <a:blip r:embed="rId3">
            <a:alphaModFix/>
          </a:blip>
          <a:stretch>
            <a:fillRect/>
          </a:stretch>
        </p:blipFill>
        <p:spPr>
          <a:xfrm>
            <a:off x="2937425" y="1226425"/>
            <a:ext cx="6082799" cy="2303100"/>
          </a:xfrm>
          <a:prstGeom prst="rect">
            <a:avLst/>
          </a:prstGeom>
          <a:noFill/>
          <a:ln>
            <a:noFill/>
          </a:ln>
        </p:spPr>
      </p:pic>
      <p:pic>
        <p:nvPicPr>
          <p:cNvPr id="464" name="Google Shape;464;p48"/>
          <p:cNvPicPr preferRelativeResize="0"/>
          <p:nvPr/>
        </p:nvPicPr>
        <p:blipFill>
          <a:blip r:embed="rId4">
            <a:alphaModFix/>
          </a:blip>
          <a:stretch>
            <a:fillRect/>
          </a:stretch>
        </p:blipFill>
        <p:spPr>
          <a:xfrm>
            <a:off x="4017726" y="3715750"/>
            <a:ext cx="3413501" cy="880500"/>
          </a:xfrm>
          <a:prstGeom prst="rect">
            <a:avLst/>
          </a:prstGeom>
          <a:noFill/>
          <a:ln>
            <a:noFill/>
          </a:ln>
        </p:spPr>
      </p:pic>
      <p:sp>
        <p:nvSpPr>
          <p:cNvPr id="465" name="Google Shape;465;p48"/>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Final 31x31 model</a:t>
            </a:r>
            <a:endParaRPr b="1" sz="3000">
              <a:solidFill>
                <a:srgbClr val="233251"/>
              </a:solidFill>
              <a:latin typeface="Encode Sans"/>
              <a:ea typeface="Encode Sans"/>
              <a:cs typeface="Encode Sans"/>
              <a:sym typeface="Encode Sans"/>
            </a:endParaRPr>
          </a:p>
        </p:txBody>
      </p:sp>
      <p:sp>
        <p:nvSpPr>
          <p:cNvPr id="466" name="Google Shape;466;p48"/>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5</a:t>
            </a:r>
            <a:endParaRPr b="1" sz="3000">
              <a:solidFill>
                <a:srgbClr val="000000"/>
              </a:solidFill>
              <a:latin typeface="Titillium Web"/>
              <a:ea typeface="Titillium Web"/>
              <a:cs typeface="Titillium Web"/>
              <a:sym typeface="Titillium Web"/>
            </a:endParaRPr>
          </a:p>
        </p:txBody>
      </p:sp>
      <p:sp>
        <p:nvSpPr>
          <p:cNvPr id="468" name="Google Shape;468;p48"/>
          <p:cNvSpPr txBox="1"/>
          <p:nvPr/>
        </p:nvSpPr>
        <p:spPr>
          <a:xfrm>
            <a:off x="64075" y="1885225"/>
            <a:ext cx="2924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Layer Kernel Regularizers: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b="1" lang="en">
                <a:solidFill>
                  <a:schemeClr val="dk1"/>
                </a:solidFill>
                <a:latin typeface="DM Sans"/>
                <a:ea typeface="DM Sans"/>
                <a:cs typeface="DM Sans"/>
                <a:sym typeface="DM Sans"/>
              </a:rPr>
              <a:t>L1</a:t>
            </a:r>
            <a:endParaRPr>
              <a:solidFill>
                <a:schemeClr val="dk1"/>
              </a:solidFill>
              <a:latin typeface="DM Sans"/>
              <a:ea typeface="DM Sans"/>
              <a:cs typeface="DM Sans"/>
              <a:sym typeface="DM Sans"/>
            </a:endParaRPr>
          </a:p>
          <a:p>
            <a:pPr indent="0" lvl="0" marL="9144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AutoNum type="arabicPeriod"/>
            </a:pPr>
            <a:r>
              <a:rPr b="1" lang="en">
                <a:solidFill>
                  <a:schemeClr val="dk1"/>
                </a:solidFill>
                <a:latin typeface="DM Sans"/>
                <a:ea typeface="DM Sans"/>
                <a:cs typeface="DM Sans"/>
                <a:sym typeface="DM Sans"/>
              </a:rPr>
              <a:t>Optimizers:</a:t>
            </a:r>
            <a:endParaRPr b="1">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AutoNum type="alphaLcPeriod"/>
            </a:pPr>
            <a:r>
              <a:rPr lang="en">
                <a:solidFill>
                  <a:schemeClr val="dk1"/>
                </a:solidFill>
                <a:latin typeface="DM Sans"/>
                <a:ea typeface="DM Sans"/>
                <a:cs typeface="DM Sans"/>
                <a:sym typeface="DM Sans"/>
              </a:rPr>
              <a:t>Adam</a:t>
            </a:r>
            <a:endParaRPr>
              <a:solidFill>
                <a:schemeClr val="dk1"/>
              </a:solidFill>
              <a:latin typeface="DM Sans"/>
              <a:ea typeface="DM Sans"/>
              <a:cs typeface="DM Sans"/>
              <a:sym typeface="DM Sans"/>
            </a:endParaRPr>
          </a:p>
        </p:txBody>
      </p:sp>
      <p:sp>
        <p:nvSpPr>
          <p:cNvPr id="469" name="Google Shape;469;p48"/>
          <p:cNvSpPr/>
          <p:nvPr/>
        </p:nvSpPr>
        <p:spPr>
          <a:xfrm flipH="1">
            <a:off x="4017875" y="4002100"/>
            <a:ext cx="34134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0" name="Google Shape;470;p48"/>
          <p:cNvSpPr txBox="1"/>
          <p:nvPr/>
        </p:nvSpPr>
        <p:spPr>
          <a:xfrm>
            <a:off x="0" y="3605725"/>
            <a:ext cx="3942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However, there are signs of underfitting.</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Possibility</a:t>
            </a:r>
            <a:r>
              <a:rPr lang="en">
                <a:solidFill>
                  <a:schemeClr val="dk1"/>
                </a:solidFill>
                <a:latin typeface="DM Sans"/>
                <a:ea typeface="DM Sans"/>
                <a:cs typeface="DM Sans"/>
                <a:sym typeface="DM Sans"/>
              </a:rPr>
              <a:t> due to the simple model </a:t>
            </a:r>
            <a:r>
              <a:rPr lang="en">
                <a:solidFill>
                  <a:schemeClr val="dk1"/>
                </a:solidFill>
                <a:latin typeface="DM Sans"/>
                <a:ea typeface="DM Sans"/>
                <a:cs typeface="DM Sans"/>
                <a:sym typeface="DM Sans"/>
              </a:rPr>
              <a:t>architecture.</a:t>
            </a:r>
            <a:endParaRPr>
              <a:solidFill>
                <a:schemeClr val="dk1"/>
              </a:solidFill>
              <a:latin typeface="DM Sans"/>
              <a:ea typeface="DM Sans"/>
              <a:cs typeface="DM Sans"/>
              <a:sym typeface="DM Sans"/>
            </a:endParaRPr>
          </a:p>
          <a:p>
            <a:pPr indent="-317500" lvl="0" marL="457200" rtl="0" algn="l">
              <a:spcBef>
                <a:spcPts val="0"/>
              </a:spcBef>
              <a:spcAft>
                <a:spcPts val="0"/>
              </a:spcAft>
              <a:buClr>
                <a:srgbClr val="FF0000"/>
              </a:buClr>
              <a:buSzPts val="1400"/>
              <a:buFont typeface="DM Sans"/>
              <a:buChar char="●"/>
            </a:pPr>
            <a:r>
              <a:rPr lang="en">
                <a:solidFill>
                  <a:schemeClr val="dk1"/>
                </a:solidFill>
                <a:latin typeface="DM Sans"/>
                <a:ea typeface="DM Sans"/>
                <a:cs typeface="DM Sans"/>
                <a:sym typeface="DM Sans"/>
              </a:rPr>
              <a:t>It is also noted that the model takes longer to train.</a:t>
            </a:r>
            <a:endParaRPr>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31x31</a:t>
            </a:r>
            <a:r>
              <a:rPr b="1" lang="en" sz="3000">
                <a:solidFill>
                  <a:srgbClr val="233251"/>
                </a:solidFill>
                <a:latin typeface="Encode Sans"/>
                <a:ea typeface="Encode Sans"/>
                <a:cs typeface="Encode Sans"/>
                <a:sym typeface="Encode Sans"/>
              </a:rPr>
              <a:t> Model Evaluation</a:t>
            </a:r>
            <a:endParaRPr b="1" sz="3000">
              <a:solidFill>
                <a:srgbClr val="233251"/>
              </a:solidFill>
              <a:latin typeface="Encode Sans"/>
              <a:ea typeface="Encode Sans"/>
              <a:cs typeface="Encode Sans"/>
              <a:sym typeface="Encode Sans"/>
            </a:endParaRPr>
          </a:p>
        </p:txBody>
      </p:sp>
      <p:sp>
        <p:nvSpPr>
          <p:cNvPr id="476" name="Google Shape;476;p49"/>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5</a:t>
            </a:r>
            <a:endParaRPr b="1" sz="3000">
              <a:solidFill>
                <a:srgbClr val="000000"/>
              </a:solidFill>
              <a:latin typeface="Titillium Web"/>
              <a:ea typeface="Titillium Web"/>
              <a:cs typeface="Titillium Web"/>
              <a:sym typeface="Titillium Web"/>
            </a:endParaRPr>
          </a:p>
        </p:txBody>
      </p:sp>
      <p:pic>
        <p:nvPicPr>
          <p:cNvPr id="478" name="Google Shape;478;p49"/>
          <p:cNvPicPr preferRelativeResize="0"/>
          <p:nvPr/>
        </p:nvPicPr>
        <p:blipFill>
          <a:blip r:embed="rId3">
            <a:alphaModFix/>
          </a:blip>
          <a:stretch>
            <a:fillRect/>
          </a:stretch>
        </p:blipFill>
        <p:spPr>
          <a:xfrm>
            <a:off x="194350" y="1192600"/>
            <a:ext cx="5517967" cy="3798500"/>
          </a:xfrm>
          <a:prstGeom prst="rect">
            <a:avLst/>
          </a:prstGeom>
          <a:noFill/>
          <a:ln>
            <a:noFill/>
          </a:ln>
        </p:spPr>
      </p:pic>
      <p:sp>
        <p:nvSpPr>
          <p:cNvPr id="479" name="Google Shape;479;p49"/>
          <p:cNvSpPr/>
          <p:nvPr/>
        </p:nvSpPr>
        <p:spPr>
          <a:xfrm flipH="1">
            <a:off x="310200" y="2237650"/>
            <a:ext cx="4906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0" name="Google Shape;480;p49"/>
          <p:cNvSpPr txBox="1"/>
          <p:nvPr/>
        </p:nvSpPr>
        <p:spPr>
          <a:xfrm>
            <a:off x="5634550" y="1290575"/>
            <a:ext cx="33918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Most Labels Getting Mixed Up</a:t>
            </a:r>
            <a:endParaRPr sz="1300">
              <a:solidFill>
                <a:schemeClr val="dk1"/>
              </a:solidFill>
              <a:latin typeface="DM Sans"/>
              <a:ea typeface="DM Sans"/>
              <a:cs typeface="DM Sans"/>
              <a:sym typeface="DM Sans"/>
            </a:endParaRPr>
          </a:p>
          <a:p>
            <a:pPr indent="-311150" lvl="1" marL="9144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Cabbage:</a:t>
            </a:r>
            <a:endParaRPr sz="1300">
              <a:solidFill>
                <a:schemeClr val="dk1"/>
              </a:solidFill>
              <a:latin typeface="DM Sans"/>
              <a:ea typeface="DM Sans"/>
              <a:cs typeface="DM Sans"/>
              <a:sym typeface="DM Sans"/>
            </a:endParaRPr>
          </a:p>
          <a:p>
            <a:pPr indent="-311150" lvl="2" marL="13716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25 wrongly classified as Cauliflower, Pumpkin, Broccoli</a:t>
            </a:r>
            <a:endParaRPr sz="1300">
              <a:solidFill>
                <a:schemeClr val="dk1"/>
              </a:solidFill>
              <a:latin typeface="DM Sans"/>
              <a:ea typeface="DM Sans"/>
              <a:cs typeface="DM Sans"/>
              <a:sym typeface="DM Sans"/>
            </a:endParaRPr>
          </a:p>
          <a:p>
            <a:pPr indent="-311150" lvl="1" marL="9144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Radish:</a:t>
            </a:r>
            <a:endParaRPr sz="1300">
              <a:solidFill>
                <a:schemeClr val="dk1"/>
              </a:solidFill>
              <a:latin typeface="DM Sans"/>
              <a:ea typeface="DM Sans"/>
              <a:cs typeface="DM Sans"/>
              <a:sym typeface="DM Sans"/>
            </a:endParaRPr>
          </a:p>
          <a:p>
            <a:pPr indent="-311150" lvl="2" marL="13716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11 wrongly classified as Radish, Potato, Cabbage, Bean, Brinjal</a:t>
            </a:r>
            <a:endParaRPr sz="130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Otherwise, the model is able to predict most labels accurately</a:t>
            </a:r>
            <a:endParaRPr sz="13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Compared to 128x128, 31x31 has more errors in </a:t>
            </a:r>
            <a:r>
              <a:rPr lang="en" sz="1300">
                <a:solidFill>
                  <a:schemeClr val="dk1"/>
                </a:solidFill>
                <a:latin typeface="DM Sans"/>
                <a:ea typeface="DM Sans"/>
                <a:cs typeface="DM Sans"/>
                <a:sym typeface="DM Sans"/>
              </a:rPr>
              <a:t>identifying</a:t>
            </a:r>
            <a:r>
              <a:rPr lang="en" sz="1300">
                <a:solidFill>
                  <a:schemeClr val="dk1"/>
                </a:solidFill>
                <a:latin typeface="DM Sans"/>
                <a:ea typeface="DM Sans"/>
                <a:cs typeface="DM Sans"/>
                <a:sym typeface="DM Sans"/>
              </a:rPr>
              <a:t> the labels</a:t>
            </a:r>
            <a:endParaRPr sz="1300">
              <a:solidFill>
                <a:schemeClr val="dk1"/>
              </a:solidFill>
              <a:latin typeface="DM Sans"/>
              <a:ea typeface="DM Sans"/>
              <a:cs typeface="DM Sans"/>
              <a:sym typeface="DM Sans"/>
            </a:endParaRPr>
          </a:p>
        </p:txBody>
      </p:sp>
      <p:sp>
        <p:nvSpPr>
          <p:cNvPr id="481" name="Google Shape;481;p49"/>
          <p:cNvSpPr/>
          <p:nvPr/>
        </p:nvSpPr>
        <p:spPr>
          <a:xfrm flipH="1">
            <a:off x="310200" y="4024525"/>
            <a:ext cx="4906200" cy="16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2" name="Google Shape;482;p49"/>
          <p:cNvSpPr/>
          <p:nvPr/>
        </p:nvSpPr>
        <p:spPr>
          <a:xfrm flipH="1">
            <a:off x="310200" y="3742900"/>
            <a:ext cx="4906200" cy="307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Error Analysis: 128x128</a:t>
            </a:r>
            <a:endParaRPr b="1" sz="3000">
              <a:solidFill>
                <a:srgbClr val="233251"/>
              </a:solidFill>
              <a:latin typeface="Encode Sans"/>
              <a:ea typeface="Encode Sans"/>
              <a:cs typeface="Encode Sans"/>
              <a:sym typeface="Encode Sans"/>
            </a:endParaRPr>
          </a:p>
        </p:txBody>
      </p:sp>
      <p:sp>
        <p:nvSpPr>
          <p:cNvPr id="488" name="Google Shape;488;p50"/>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6</a:t>
            </a:r>
            <a:endParaRPr b="1" sz="3000">
              <a:solidFill>
                <a:srgbClr val="000000"/>
              </a:solidFill>
              <a:latin typeface="Titillium Web"/>
              <a:ea typeface="Titillium Web"/>
              <a:cs typeface="Titillium Web"/>
              <a:sym typeface="Titillium Web"/>
            </a:endParaRPr>
          </a:p>
        </p:txBody>
      </p:sp>
      <p:pic>
        <p:nvPicPr>
          <p:cNvPr id="490" name="Google Shape;490;p50"/>
          <p:cNvPicPr preferRelativeResize="0"/>
          <p:nvPr/>
        </p:nvPicPr>
        <p:blipFill>
          <a:blip r:embed="rId3">
            <a:alphaModFix/>
          </a:blip>
          <a:stretch>
            <a:fillRect/>
          </a:stretch>
        </p:blipFill>
        <p:spPr>
          <a:xfrm>
            <a:off x="760625" y="1190550"/>
            <a:ext cx="3711474" cy="3840900"/>
          </a:xfrm>
          <a:prstGeom prst="rect">
            <a:avLst/>
          </a:prstGeom>
          <a:noFill/>
          <a:ln>
            <a:noFill/>
          </a:ln>
        </p:spPr>
      </p:pic>
      <p:sp>
        <p:nvSpPr>
          <p:cNvPr id="491" name="Google Shape;491;p50"/>
          <p:cNvSpPr txBox="1"/>
          <p:nvPr/>
        </p:nvSpPr>
        <p:spPr>
          <a:xfrm>
            <a:off x="4711025" y="1724800"/>
            <a:ext cx="38271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Medium"/>
              <a:buAutoNum type="arabicPeriod"/>
            </a:pPr>
            <a:r>
              <a:rPr lang="en" sz="1300">
                <a:latin typeface="DM Sans Medium"/>
                <a:ea typeface="DM Sans Medium"/>
                <a:cs typeface="DM Sans Medium"/>
                <a:sym typeface="DM Sans Medium"/>
              </a:rPr>
              <a:t>The model gets confused between Capsicum/Tomato due to their </a:t>
            </a:r>
            <a:r>
              <a:rPr lang="en" sz="1300" u="sng">
                <a:latin typeface="DM Sans Medium"/>
                <a:ea typeface="DM Sans Medium"/>
                <a:cs typeface="DM Sans Medium"/>
                <a:sym typeface="DM Sans Medium"/>
              </a:rPr>
              <a:t>similar circular shape</a:t>
            </a:r>
            <a:r>
              <a:rPr lang="en" sz="1300">
                <a:latin typeface="DM Sans Medium"/>
                <a:ea typeface="DM Sans Medium"/>
                <a:cs typeface="DM Sans Medium"/>
                <a:sym typeface="DM Sans Medium"/>
              </a:rPr>
              <a:t> and Carrot/Potato/Papaya due to </a:t>
            </a:r>
            <a:r>
              <a:rPr lang="en" sz="1300" u="sng">
                <a:latin typeface="DM Sans Medium"/>
                <a:ea typeface="DM Sans Medium"/>
                <a:cs typeface="DM Sans Medium"/>
                <a:sym typeface="DM Sans Medium"/>
              </a:rPr>
              <a:t>similar oval shape</a:t>
            </a:r>
            <a:endParaRPr sz="1300" u="sng">
              <a:latin typeface="DM Sans Medium"/>
              <a:ea typeface="DM Sans Medium"/>
              <a:cs typeface="DM Sans Medium"/>
              <a:sym typeface="DM Sans Medium"/>
            </a:endParaRPr>
          </a:p>
          <a:p>
            <a:pPr indent="0" lvl="0" marL="457200" rtl="0" algn="l">
              <a:spcBef>
                <a:spcPts val="0"/>
              </a:spcBef>
              <a:spcAft>
                <a:spcPts val="0"/>
              </a:spcAft>
              <a:buNone/>
            </a:pPr>
            <a:r>
              <a:t/>
            </a:r>
            <a:endParaRPr sz="1300" u="sng">
              <a:latin typeface="DM Sans Medium"/>
              <a:ea typeface="DM Sans Medium"/>
              <a:cs typeface="DM Sans Medium"/>
              <a:sym typeface="DM Sans Medium"/>
            </a:endParaRPr>
          </a:p>
          <a:p>
            <a:pPr indent="-311150" lvl="0" marL="457200" rtl="0" algn="l">
              <a:spcBef>
                <a:spcPts val="0"/>
              </a:spcBef>
              <a:spcAft>
                <a:spcPts val="0"/>
              </a:spcAft>
              <a:buClr>
                <a:srgbClr val="FF0000"/>
              </a:buClr>
              <a:buSzPts val="1300"/>
              <a:buFont typeface="DM Sans Medium"/>
              <a:buAutoNum type="arabicPeriod"/>
            </a:pPr>
            <a:r>
              <a:rPr lang="en" sz="1300">
                <a:latin typeface="DM Sans Medium"/>
                <a:ea typeface="DM Sans Medium"/>
                <a:cs typeface="DM Sans Medium"/>
                <a:sym typeface="DM Sans Medium"/>
              </a:rPr>
              <a:t>The model fails to correctly </a:t>
            </a:r>
            <a:r>
              <a:rPr lang="en" sz="1300">
                <a:latin typeface="DM Sans Medium"/>
                <a:ea typeface="DM Sans Medium"/>
                <a:cs typeface="DM Sans Medium"/>
                <a:sym typeface="DM Sans Medium"/>
              </a:rPr>
              <a:t>classify</a:t>
            </a:r>
            <a:r>
              <a:rPr lang="en" sz="1300">
                <a:latin typeface="DM Sans Medium"/>
                <a:ea typeface="DM Sans Medium"/>
                <a:cs typeface="DM Sans Medium"/>
                <a:sym typeface="DM Sans Medium"/>
              </a:rPr>
              <a:t> the vegetable as the test images are </a:t>
            </a:r>
            <a:r>
              <a:rPr lang="en" sz="1300" u="sng">
                <a:latin typeface="DM Sans Medium"/>
                <a:ea typeface="DM Sans Medium"/>
                <a:cs typeface="DM Sans Medium"/>
                <a:sym typeface="DM Sans Medium"/>
              </a:rPr>
              <a:t>stretched</a:t>
            </a:r>
            <a:r>
              <a:rPr lang="en" sz="1300">
                <a:latin typeface="DM Sans Medium"/>
                <a:ea typeface="DM Sans Medium"/>
                <a:cs typeface="DM Sans Medium"/>
                <a:sym typeface="DM Sans Medium"/>
              </a:rPr>
              <a:t> or </a:t>
            </a:r>
            <a:r>
              <a:rPr lang="en" sz="1300" u="sng">
                <a:latin typeface="DM Sans Medium"/>
                <a:ea typeface="DM Sans Medium"/>
                <a:cs typeface="DM Sans Medium"/>
                <a:sym typeface="DM Sans Medium"/>
              </a:rPr>
              <a:t>taken </a:t>
            </a:r>
            <a:r>
              <a:rPr lang="en" sz="1300" u="sng">
                <a:latin typeface="DM Sans Medium"/>
                <a:ea typeface="DM Sans Medium"/>
                <a:cs typeface="DM Sans Medium"/>
                <a:sym typeface="DM Sans Medium"/>
              </a:rPr>
              <a:t>from</a:t>
            </a:r>
            <a:r>
              <a:rPr lang="en" sz="1300" u="sng">
                <a:latin typeface="DM Sans Medium"/>
                <a:ea typeface="DM Sans Medium"/>
                <a:cs typeface="DM Sans Medium"/>
                <a:sym typeface="DM Sans Medium"/>
              </a:rPr>
              <a:t> an awkward angle</a:t>
            </a:r>
            <a:r>
              <a:rPr lang="en" sz="1300">
                <a:latin typeface="DM Sans Medium"/>
                <a:ea typeface="DM Sans Medium"/>
                <a:cs typeface="DM Sans Medium"/>
                <a:sym typeface="DM Sans Medium"/>
              </a:rPr>
              <a:t> as seen in the tomato images</a:t>
            </a:r>
            <a:endParaRPr sz="1300">
              <a:latin typeface="DM Sans Medium"/>
              <a:ea typeface="DM Sans Medium"/>
              <a:cs typeface="DM Sans Medium"/>
              <a:sym typeface="DM Sans Medium"/>
            </a:endParaRPr>
          </a:p>
        </p:txBody>
      </p:sp>
      <p:sp>
        <p:nvSpPr>
          <p:cNvPr id="492" name="Google Shape;492;p50"/>
          <p:cNvSpPr/>
          <p:nvPr/>
        </p:nvSpPr>
        <p:spPr>
          <a:xfrm flipH="1">
            <a:off x="1690425" y="3059150"/>
            <a:ext cx="978300" cy="95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1"/>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Error Analysis: 31x31</a:t>
            </a:r>
            <a:endParaRPr b="1" sz="3000">
              <a:solidFill>
                <a:srgbClr val="233251"/>
              </a:solidFill>
              <a:latin typeface="Encode Sans"/>
              <a:ea typeface="Encode Sans"/>
              <a:cs typeface="Encode Sans"/>
              <a:sym typeface="Encode Sans"/>
            </a:endParaRPr>
          </a:p>
        </p:txBody>
      </p:sp>
      <p:sp>
        <p:nvSpPr>
          <p:cNvPr id="498" name="Google Shape;498;p51"/>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6</a:t>
            </a:r>
            <a:endParaRPr b="1" sz="3000">
              <a:solidFill>
                <a:srgbClr val="000000"/>
              </a:solidFill>
              <a:latin typeface="Titillium Web"/>
              <a:ea typeface="Titillium Web"/>
              <a:cs typeface="Titillium Web"/>
              <a:sym typeface="Titillium Web"/>
            </a:endParaRPr>
          </a:p>
        </p:txBody>
      </p:sp>
      <p:pic>
        <p:nvPicPr>
          <p:cNvPr id="500" name="Google Shape;500;p51"/>
          <p:cNvPicPr preferRelativeResize="0"/>
          <p:nvPr/>
        </p:nvPicPr>
        <p:blipFill>
          <a:blip r:embed="rId3">
            <a:alphaModFix/>
          </a:blip>
          <a:stretch>
            <a:fillRect/>
          </a:stretch>
        </p:blipFill>
        <p:spPr>
          <a:xfrm>
            <a:off x="771828" y="1082100"/>
            <a:ext cx="3801420" cy="3909001"/>
          </a:xfrm>
          <a:prstGeom prst="rect">
            <a:avLst/>
          </a:prstGeom>
          <a:noFill/>
          <a:ln>
            <a:noFill/>
          </a:ln>
        </p:spPr>
      </p:pic>
      <p:sp>
        <p:nvSpPr>
          <p:cNvPr id="501" name="Google Shape;501;p51"/>
          <p:cNvSpPr/>
          <p:nvPr/>
        </p:nvSpPr>
        <p:spPr>
          <a:xfrm flipH="1">
            <a:off x="1767525" y="3420800"/>
            <a:ext cx="901200" cy="4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2" name="Google Shape;502;p51"/>
          <p:cNvSpPr txBox="1"/>
          <p:nvPr/>
        </p:nvSpPr>
        <p:spPr>
          <a:xfrm>
            <a:off x="4711025" y="1724800"/>
            <a:ext cx="38271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00"/>
              </a:buClr>
              <a:buSzPts val="1300"/>
              <a:buFont typeface="DM Sans Medium"/>
              <a:buAutoNum type="arabicPeriod"/>
            </a:pPr>
            <a:r>
              <a:rPr lang="en" sz="1300">
                <a:latin typeface="DM Sans Medium"/>
                <a:ea typeface="DM Sans Medium"/>
                <a:cs typeface="DM Sans Medium"/>
                <a:sym typeface="DM Sans Medium"/>
              </a:rPr>
              <a:t>Similarly</a:t>
            </a:r>
            <a:r>
              <a:rPr lang="en" sz="1300">
                <a:latin typeface="DM Sans Medium"/>
                <a:ea typeface="DM Sans Medium"/>
                <a:cs typeface="DM Sans Medium"/>
                <a:sym typeface="DM Sans Medium"/>
              </a:rPr>
              <a:t>, t</a:t>
            </a:r>
            <a:r>
              <a:rPr lang="en" sz="1300">
                <a:latin typeface="DM Sans Medium"/>
                <a:ea typeface="DM Sans Medium"/>
                <a:cs typeface="DM Sans Medium"/>
                <a:sym typeface="DM Sans Medium"/>
              </a:rPr>
              <a:t>he model gets confused between vegetables such as Brinjal/Tomato due to their </a:t>
            </a:r>
            <a:r>
              <a:rPr lang="en" sz="1300" u="sng">
                <a:latin typeface="DM Sans Medium"/>
                <a:ea typeface="DM Sans Medium"/>
                <a:cs typeface="DM Sans Medium"/>
                <a:sym typeface="DM Sans Medium"/>
              </a:rPr>
              <a:t>similar circular shape</a:t>
            </a:r>
            <a:r>
              <a:rPr lang="en" sz="1300">
                <a:latin typeface="DM Sans Medium"/>
                <a:ea typeface="DM Sans Medium"/>
                <a:cs typeface="DM Sans Medium"/>
                <a:sym typeface="DM Sans Medium"/>
              </a:rPr>
              <a:t> </a:t>
            </a:r>
            <a:endParaRPr sz="1300">
              <a:latin typeface="DM Sans Medium"/>
              <a:ea typeface="DM Sans Medium"/>
              <a:cs typeface="DM Sans Medium"/>
              <a:sym typeface="DM Sans Medium"/>
            </a:endParaRPr>
          </a:p>
          <a:p>
            <a:pPr indent="0" lvl="0" marL="457200" rtl="0" algn="l">
              <a:spcBef>
                <a:spcPts val="0"/>
              </a:spcBef>
              <a:spcAft>
                <a:spcPts val="0"/>
              </a:spcAft>
              <a:buNone/>
            </a:pPr>
            <a:r>
              <a:t/>
            </a:r>
            <a:endParaRPr sz="1300">
              <a:latin typeface="DM Sans Medium"/>
              <a:ea typeface="DM Sans Medium"/>
              <a:cs typeface="DM Sans Medium"/>
              <a:sym typeface="DM Sans Medium"/>
            </a:endParaRPr>
          </a:p>
          <a:p>
            <a:pPr indent="-311150" lvl="0" marL="457200" rtl="0" algn="l">
              <a:spcBef>
                <a:spcPts val="0"/>
              </a:spcBef>
              <a:spcAft>
                <a:spcPts val="0"/>
              </a:spcAft>
              <a:buClr>
                <a:srgbClr val="FF0000"/>
              </a:buClr>
              <a:buSzPts val="1300"/>
              <a:buFont typeface="DM Sans Medium"/>
              <a:buAutoNum type="arabicPeriod"/>
            </a:pPr>
            <a:r>
              <a:rPr lang="en" sz="1300">
                <a:latin typeface="DM Sans Medium"/>
                <a:ea typeface="DM Sans Medium"/>
                <a:cs typeface="DM Sans Medium"/>
                <a:sym typeface="DM Sans Medium"/>
              </a:rPr>
              <a:t>However, there are instances whereby the vegetables have different shapes but the model still wrongly classifies it</a:t>
            </a:r>
            <a:endParaRPr sz="1300">
              <a:latin typeface="DM Sans Medium"/>
              <a:ea typeface="DM Sans Medium"/>
              <a:cs typeface="DM Sans Medium"/>
              <a:sym typeface="DM Sans Medium"/>
            </a:endParaRPr>
          </a:p>
          <a:p>
            <a:pPr indent="-311150" lvl="1" marL="914400" rtl="0" algn="l">
              <a:spcBef>
                <a:spcPts val="0"/>
              </a:spcBef>
              <a:spcAft>
                <a:spcPts val="0"/>
              </a:spcAft>
              <a:buClr>
                <a:srgbClr val="FF0000"/>
              </a:buClr>
              <a:buSzPts val="1300"/>
              <a:buFont typeface="DM Sans Medium"/>
              <a:buAutoNum type="alphaLcPeriod"/>
            </a:pPr>
            <a:r>
              <a:rPr lang="en" sz="1300">
                <a:latin typeface="DM Sans Medium"/>
                <a:ea typeface="DM Sans Medium"/>
                <a:cs typeface="DM Sans Medium"/>
                <a:sym typeface="DM Sans Medium"/>
              </a:rPr>
              <a:t>Bitter Gourd has an oval shape while Tomato has a circular shape</a:t>
            </a:r>
            <a:endParaRPr sz="1300">
              <a:latin typeface="DM Sans Medium"/>
              <a:ea typeface="DM Sans Medium"/>
              <a:cs typeface="DM Sans Medium"/>
              <a:sym typeface="DM Sans Medium"/>
            </a:endParaRPr>
          </a:p>
          <a:p>
            <a:pPr indent="0" lvl="0" marL="0" rtl="0" algn="l">
              <a:spcBef>
                <a:spcPts val="0"/>
              </a:spcBef>
              <a:spcAft>
                <a:spcPts val="0"/>
              </a:spcAft>
              <a:buNone/>
            </a:pPr>
            <a:r>
              <a:t/>
            </a:r>
            <a:endParaRPr sz="1300">
              <a:latin typeface="DM Sans Medium"/>
              <a:ea typeface="DM Sans Medium"/>
              <a:cs typeface="DM Sans Medium"/>
              <a:sym typeface="DM Sans Medium"/>
            </a:endParaRPr>
          </a:p>
          <a:p>
            <a:pPr indent="-311150" lvl="0" marL="457200" rtl="0" algn="l">
              <a:spcBef>
                <a:spcPts val="0"/>
              </a:spcBef>
              <a:spcAft>
                <a:spcPts val="0"/>
              </a:spcAft>
              <a:buClr>
                <a:srgbClr val="FF0000"/>
              </a:buClr>
              <a:buSzPts val="1300"/>
              <a:buFont typeface="DM Sans Medium"/>
              <a:buAutoNum type="arabicPeriod"/>
            </a:pPr>
            <a:r>
              <a:rPr lang="en" sz="1300">
                <a:latin typeface="DM Sans Medium"/>
                <a:ea typeface="DM Sans Medium"/>
                <a:cs typeface="DM Sans Medium"/>
                <a:sym typeface="DM Sans Medium"/>
              </a:rPr>
              <a:t>At 31 x 31 pixels, the shapes are harder to be captured by the model.</a:t>
            </a:r>
            <a:endParaRPr sz="1300">
              <a:latin typeface="DM Sans Medium"/>
              <a:ea typeface="DM Sans Medium"/>
              <a:cs typeface="DM Sans Medium"/>
              <a:sym typeface="DM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nvSpPr>
        <p:spPr>
          <a:xfrm>
            <a:off x="872100" y="5395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Background Understanding</a:t>
            </a:r>
            <a:endParaRPr b="1" sz="3000">
              <a:solidFill>
                <a:srgbClr val="233251"/>
              </a:solidFill>
              <a:latin typeface="Encode Sans"/>
              <a:ea typeface="Encode Sans"/>
              <a:cs typeface="Encode Sans"/>
              <a:sym typeface="Encode Sans"/>
            </a:endParaRPr>
          </a:p>
        </p:txBody>
      </p:sp>
      <p:sp>
        <p:nvSpPr>
          <p:cNvPr id="259" name="Google Shape;259;p31"/>
          <p:cNvSpPr/>
          <p:nvPr/>
        </p:nvSpPr>
        <p:spPr>
          <a:xfrm>
            <a:off x="1180175" y="48370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txBox="1"/>
          <p:nvPr/>
        </p:nvSpPr>
        <p:spPr>
          <a:xfrm>
            <a:off x="1241525" y="44724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sp>
        <p:nvSpPr>
          <p:cNvPr id="261" name="Google Shape;261;p31"/>
          <p:cNvSpPr txBox="1"/>
          <p:nvPr>
            <p:ph idx="1" type="subTitle"/>
          </p:nvPr>
        </p:nvSpPr>
        <p:spPr>
          <a:xfrm>
            <a:off x="872100" y="1217200"/>
            <a:ext cx="7399800" cy="65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
              <a:t>Task: Implement </a:t>
            </a:r>
            <a:r>
              <a:rPr b="1" lang="en"/>
              <a:t>image classifier</a:t>
            </a:r>
            <a:r>
              <a:rPr lang="en"/>
              <a:t> to </a:t>
            </a:r>
            <a:r>
              <a:rPr b="1" lang="en"/>
              <a:t>identify 15 different types of vegetables</a:t>
            </a:r>
            <a:endParaRPr b="1"/>
          </a:p>
          <a:p>
            <a:pPr indent="-317500" lvl="0" marL="457200" rtl="0" algn="l">
              <a:spcBef>
                <a:spcPts val="0"/>
              </a:spcBef>
              <a:spcAft>
                <a:spcPts val="0"/>
              </a:spcAft>
              <a:buClr>
                <a:srgbClr val="FF0000"/>
              </a:buClr>
              <a:buSzPts val="1400"/>
              <a:buChar char="★"/>
            </a:pPr>
            <a:r>
              <a:rPr b="1" lang="en"/>
              <a:t>Build 2 types of neural network </a:t>
            </a:r>
            <a:r>
              <a:rPr lang="en"/>
              <a:t>for </a:t>
            </a:r>
            <a:r>
              <a:rPr b="1" lang="en" u="sng"/>
              <a:t>Grayscale</a:t>
            </a:r>
            <a:r>
              <a:rPr lang="en"/>
              <a:t> </a:t>
            </a:r>
            <a:r>
              <a:rPr b="1" lang="en"/>
              <a:t>31x31 pixels </a:t>
            </a:r>
            <a:r>
              <a:rPr lang="en"/>
              <a:t>&amp;</a:t>
            </a:r>
            <a:r>
              <a:rPr b="1" lang="en"/>
              <a:t> </a:t>
            </a:r>
            <a:r>
              <a:rPr b="1" lang="en"/>
              <a:t>128x128</a:t>
            </a:r>
            <a:r>
              <a:rPr b="1" lang="en"/>
              <a:t> pixels</a:t>
            </a:r>
            <a:endParaRPr b="1"/>
          </a:p>
        </p:txBody>
      </p:sp>
      <p:pic>
        <p:nvPicPr>
          <p:cNvPr id="262" name="Google Shape;262;p31"/>
          <p:cNvPicPr preferRelativeResize="0"/>
          <p:nvPr/>
        </p:nvPicPr>
        <p:blipFill>
          <a:blip r:embed="rId3">
            <a:alphaModFix/>
          </a:blip>
          <a:stretch>
            <a:fillRect/>
          </a:stretch>
        </p:blipFill>
        <p:spPr>
          <a:xfrm>
            <a:off x="368650" y="2026900"/>
            <a:ext cx="3651925" cy="2461375"/>
          </a:xfrm>
          <a:prstGeom prst="rect">
            <a:avLst/>
          </a:prstGeom>
          <a:noFill/>
          <a:ln>
            <a:noFill/>
          </a:ln>
        </p:spPr>
      </p:pic>
      <p:sp>
        <p:nvSpPr>
          <p:cNvPr id="263" name="Google Shape;263;p31"/>
          <p:cNvSpPr txBox="1"/>
          <p:nvPr>
            <p:ph idx="1" type="subTitle"/>
          </p:nvPr>
        </p:nvSpPr>
        <p:spPr>
          <a:xfrm>
            <a:off x="3967300" y="1990075"/>
            <a:ext cx="5275500" cy="2714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0000"/>
              </a:buClr>
              <a:buSzPts val="1300"/>
              <a:buChar char="★"/>
            </a:pPr>
            <a:r>
              <a:rPr lang="en" sz="1300"/>
              <a:t>Visually, vegetables are </a:t>
            </a:r>
            <a:r>
              <a:rPr b="1" lang="en" sz="1300"/>
              <a:t>distinguishable by colour &amp; shape</a:t>
            </a:r>
            <a:endParaRPr b="1" sz="1300"/>
          </a:p>
          <a:p>
            <a:pPr indent="-311150" lvl="0" marL="457200" rtl="0" algn="l">
              <a:spcBef>
                <a:spcPts val="0"/>
              </a:spcBef>
              <a:spcAft>
                <a:spcPts val="0"/>
              </a:spcAft>
              <a:buClr>
                <a:srgbClr val="FF0000"/>
              </a:buClr>
              <a:buSzPts val="1300"/>
              <a:buChar char="★"/>
            </a:pPr>
            <a:r>
              <a:rPr lang="en" sz="1300"/>
              <a:t>D</a:t>
            </a:r>
            <a:r>
              <a:rPr lang="en" sz="1300"/>
              <a:t>istinct vegetable colour groups:</a:t>
            </a:r>
            <a:endParaRPr sz="1300"/>
          </a:p>
          <a:p>
            <a:pPr indent="-311150" lvl="0" marL="914400" rtl="0" algn="l">
              <a:spcBef>
                <a:spcPts val="0"/>
              </a:spcBef>
              <a:spcAft>
                <a:spcPts val="0"/>
              </a:spcAft>
              <a:buSzPts val="1300"/>
              <a:buAutoNum type="arabicPeriod"/>
            </a:pPr>
            <a:r>
              <a:rPr lang="en" sz="1300"/>
              <a:t>Red</a:t>
            </a:r>
            <a:endParaRPr sz="1300"/>
          </a:p>
          <a:p>
            <a:pPr indent="-311150" lvl="0" marL="914400" rtl="0" algn="l">
              <a:spcBef>
                <a:spcPts val="0"/>
              </a:spcBef>
              <a:spcAft>
                <a:spcPts val="0"/>
              </a:spcAft>
              <a:buSzPts val="1300"/>
              <a:buAutoNum type="arabicPeriod"/>
            </a:pPr>
            <a:r>
              <a:rPr lang="en" sz="1300"/>
              <a:t>Orange/Yellow</a:t>
            </a:r>
            <a:endParaRPr sz="1300"/>
          </a:p>
          <a:p>
            <a:pPr indent="-311150" lvl="0" marL="914400" rtl="0" algn="l">
              <a:spcBef>
                <a:spcPts val="0"/>
              </a:spcBef>
              <a:spcAft>
                <a:spcPts val="0"/>
              </a:spcAft>
              <a:buSzPts val="1300"/>
              <a:buAutoNum type="arabicPeriod"/>
            </a:pPr>
            <a:r>
              <a:rPr lang="en" sz="1300"/>
              <a:t>White</a:t>
            </a:r>
            <a:r>
              <a:rPr lang="en" sz="1300"/>
              <a:t>/Brown</a:t>
            </a:r>
            <a:endParaRPr sz="1300"/>
          </a:p>
          <a:p>
            <a:pPr indent="-311150" lvl="0" marL="914400" rtl="0" algn="l">
              <a:spcBef>
                <a:spcPts val="0"/>
              </a:spcBef>
              <a:spcAft>
                <a:spcPts val="0"/>
              </a:spcAft>
              <a:buSzPts val="1300"/>
              <a:buAutoNum type="arabicPeriod"/>
            </a:pPr>
            <a:r>
              <a:rPr lang="en" sz="1300"/>
              <a:t>Green</a:t>
            </a:r>
            <a:endParaRPr sz="1300"/>
          </a:p>
          <a:p>
            <a:pPr indent="-311150" lvl="0" marL="914400" rtl="0" algn="l">
              <a:spcBef>
                <a:spcPts val="0"/>
              </a:spcBef>
              <a:spcAft>
                <a:spcPts val="0"/>
              </a:spcAft>
              <a:buSzPts val="1300"/>
              <a:buAutoNum type="arabicPeriod"/>
            </a:pPr>
            <a:r>
              <a:rPr lang="en" sz="1300"/>
              <a:t>Blue/Purple</a:t>
            </a:r>
            <a:endParaRPr sz="1300"/>
          </a:p>
          <a:p>
            <a:pPr indent="-311150" lvl="0" marL="457200" rtl="0" algn="l">
              <a:spcBef>
                <a:spcPts val="1000"/>
              </a:spcBef>
              <a:spcAft>
                <a:spcPts val="0"/>
              </a:spcAft>
              <a:buClr>
                <a:srgbClr val="FF0000"/>
              </a:buClr>
              <a:buSzPts val="1300"/>
              <a:buChar char="★"/>
            </a:pPr>
            <a:r>
              <a:rPr lang="en" sz="1300"/>
              <a:t>However, now that the vegetables are </a:t>
            </a:r>
            <a:r>
              <a:rPr lang="en" sz="1300"/>
              <a:t>grayscale, it is much harder to identify &amp; differentiate</a:t>
            </a:r>
            <a:endParaRPr sz="1300"/>
          </a:p>
          <a:p>
            <a:pPr indent="-311150" lvl="0" marL="457200" rtl="0" algn="l">
              <a:spcBef>
                <a:spcPts val="1000"/>
              </a:spcBef>
              <a:spcAft>
                <a:spcPts val="0"/>
              </a:spcAft>
              <a:buClr>
                <a:srgbClr val="FF0000"/>
              </a:buClr>
              <a:buSzPts val="1300"/>
              <a:buChar char="★"/>
            </a:pPr>
            <a:r>
              <a:rPr lang="en" sz="1300"/>
              <a:t>This is the challenge for us to tackle</a:t>
            </a:r>
            <a:endParaRPr sz="13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 type="subTitle"/>
          </p:nvPr>
        </p:nvSpPr>
        <p:spPr>
          <a:xfrm>
            <a:off x="414563" y="1171600"/>
            <a:ext cx="5829000" cy="93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
              <a:t>3 Vegetable Datasets: </a:t>
            </a:r>
            <a:r>
              <a:rPr b="1" lang="en"/>
              <a:t>Train, Validation &amp; Test</a:t>
            </a:r>
            <a:endParaRPr b="1"/>
          </a:p>
          <a:p>
            <a:pPr indent="-317500" lvl="0" marL="457200" rtl="0" algn="l">
              <a:spcBef>
                <a:spcPts val="0"/>
              </a:spcBef>
              <a:spcAft>
                <a:spcPts val="0"/>
              </a:spcAft>
              <a:buClr>
                <a:srgbClr val="FF0000"/>
              </a:buClr>
              <a:buSzPts val="1400"/>
              <a:buChar char="★"/>
            </a:pPr>
            <a:r>
              <a:rPr lang="en"/>
              <a:t>Total of 15,028 </a:t>
            </a:r>
            <a:r>
              <a:rPr b="1" lang="en"/>
              <a:t>Coloured</a:t>
            </a:r>
            <a:r>
              <a:rPr lang="en"/>
              <a:t> Images of size </a:t>
            </a:r>
            <a:r>
              <a:rPr b="1" lang="en"/>
              <a:t>224 x 224 pixels</a:t>
            </a:r>
            <a:endParaRPr b="1"/>
          </a:p>
          <a:p>
            <a:pPr indent="-317500" lvl="0" marL="457200" rtl="0" algn="l">
              <a:spcBef>
                <a:spcPts val="0"/>
              </a:spcBef>
              <a:spcAft>
                <a:spcPts val="0"/>
              </a:spcAft>
              <a:buClr>
                <a:srgbClr val="FF0000"/>
              </a:buClr>
              <a:buSzPts val="1400"/>
              <a:buChar char="★"/>
            </a:pPr>
            <a:r>
              <a:rPr b="1" lang="en"/>
              <a:t>15 Vegetable Classes:</a:t>
            </a:r>
            <a:endParaRPr b="1"/>
          </a:p>
        </p:txBody>
      </p:sp>
      <p:pic>
        <p:nvPicPr>
          <p:cNvPr id="269" name="Google Shape;269;p32"/>
          <p:cNvPicPr preferRelativeResize="0"/>
          <p:nvPr/>
        </p:nvPicPr>
        <p:blipFill>
          <a:blip r:embed="rId3">
            <a:alphaModFix/>
          </a:blip>
          <a:stretch>
            <a:fillRect/>
          </a:stretch>
        </p:blipFill>
        <p:spPr>
          <a:xfrm>
            <a:off x="6637350" y="1080843"/>
            <a:ext cx="2210325" cy="3692707"/>
          </a:xfrm>
          <a:prstGeom prst="rect">
            <a:avLst/>
          </a:prstGeom>
          <a:noFill/>
          <a:ln>
            <a:noFill/>
          </a:ln>
        </p:spPr>
      </p:pic>
      <p:sp>
        <p:nvSpPr>
          <p:cNvPr id="270" name="Google Shape;270;p32"/>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Data Understanding</a:t>
            </a:r>
            <a:endParaRPr b="1" sz="3000">
              <a:solidFill>
                <a:srgbClr val="233251"/>
              </a:solidFill>
              <a:latin typeface="Encode Sans"/>
              <a:ea typeface="Encode Sans"/>
              <a:cs typeface="Encode Sans"/>
              <a:sym typeface="Encode Sans"/>
            </a:endParaRPr>
          </a:p>
        </p:txBody>
      </p:sp>
      <p:sp>
        <p:nvSpPr>
          <p:cNvPr id="271" name="Google Shape;271;p32"/>
          <p:cNvSpPr/>
          <p:nvPr/>
        </p:nvSpPr>
        <p:spPr>
          <a:xfrm>
            <a:off x="18477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txBox="1"/>
          <p:nvPr/>
        </p:nvSpPr>
        <p:spPr>
          <a:xfrm>
            <a:off x="19091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pic>
        <p:nvPicPr>
          <p:cNvPr id="273" name="Google Shape;273;p32"/>
          <p:cNvPicPr preferRelativeResize="0"/>
          <p:nvPr/>
        </p:nvPicPr>
        <p:blipFill>
          <a:blip r:embed="rId4">
            <a:alphaModFix/>
          </a:blip>
          <a:stretch>
            <a:fillRect/>
          </a:stretch>
        </p:blipFill>
        <p:spPr>
          <a:xfrm>
            <a:off x="978762" y="2093050"/>
            <a:ext cx="1189538" cy="2751900"/>
          </a:xfrm>
          <a:prstGeom prst="rect">
            <a:avLst/>
          </a:prstGeom>
          <a:noFill/>
          <a:ln>
            <a:noFill/>
          </a:ln>
        </p:spPr>
      </p:pic>
      <p:pic>
        <p:nvPicPr>
          <p:cNvPr id="274" name="Google Shape;274;p32"/>
          <p:cNvPicPr preferRelativeResize="0"/>
          <p:nvPr/>
        </p:nvPicPr>
        <p:blipFill rotWithShape="1">
          <a:blip r:embed="rId5">
            <a:alphaModFix/>
          </a:blip>
          <a:srcRect b="0" l="0" r="0" t="2200"/>
          <a:stretch/>
        </p:blipFill>
        <p:spPr>
          <a:xfrm>
            <a:off x="2512650" y="2093050"/>
            <a:ext cx="3881025" cy="275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p:nvPr/>
        </p:nvSpPr>
        <p:spPr>
          <a:xfrm flipH="1">
            <a:off x="8245714" y="4320505"/>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280" name="Google Shape;280;p33"/>
          <p:cNvPicPr preferRelativeResize="0"/>
          <p:nvPr/>
        </p:nvPicPr>
        <p:blipFill>
          <a:blip r:embed="rId3">
            <a:alphaModFix/>
          </a:blip>
          <a:stretch>
            <a:fillRect/>
          </a:stretch>
        </p:blipFill>
        <p:spPr>
          <a:xfrm>
            <a:off x="355425" y="1847125"/>
            <a:ext cx="4768600" cy="2794546"/>
          </a:xfrm>
          <a:prstGeom prst="rect">
            <a:avLst/>
          </a:prstGeom>
          <a:noFill/>
          <a:ln>
            <a:noFill/>
          </a:ln>
        </p:spPr>
      </p:pic>
      <p:pic>
        <p:nvPicPr>
          <p:cNvPr id="281" name="Google Shape;281;p33"/>
          <p:cNvPicPr preferRelativeResize="0"/>
          <p:nvPr/>
        </p:nvPicPr>
        <p:blipFill>
          <a:blip r:embed="rId4">
            <a:alphaModFix/>
          </a:blip>
          <a:stretch>
            <a:fillRect/>
          </a:stretch>
        </p:blipFill>
        <p:spPr>
          <a:xfrm>
            <a:off x="5314800" y="1567500"/>
            <a:ext cx="3348393" cy="2997980"/>
          </a:xfrm>
          <a:prstGeom prst="rect">
            <a:avLst/>
          </a:prstGeom>
          <a:noFill/>
          <a:ln>
            <a:noFill/>
          </a:ln>
        </p:spPr>
      </p:pic>
      <p:sp>
        <p:nvSpPr>
          <p:cNvPr id="282" name="Google Shape;282;p33"/>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Exploratory Data Analysis</a:t>
            </a:r>
            <a:endParaRPr b="1" sz="3000">
              <a:solidFill>
                <a:srgbClr val="233251"/>
              </a:solidFill>
              <a:latin typeface="Encode Sans"/>
              <a:ea typeface="Encode Sans"/>
              <a:cs typeface="Encode Sans"/>
              <a:sym typeface="Encode Sans"/>
            </a:endParaRPr>
          </a:p>
        </p:txBody>
      </p:sp>
      <p:sp>
        <p:nvSpPr>
          <p:cNvPr id="283" name="Google Shape;283;p33"/>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sp>
        <p:nvSpPr>
          <p:cNvPr id="285" name="Google Shape;285;p33"/>
          <p:cNvSpPr txBox="1"/>
          <p:nvPr>
            <p:ph idx="4294967295" type="subTitle"/>
          </p:nvPr>
        </p:nvSpPr>
        <p:spPr>
          <a:xfrm>
            <a:off x="657663" y="1171050"/>
            <a:ext cx="5829000" cy="93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b="1" lang="en"/>
              <a:t>Imbalanced Class Distribution</a:t>
            </a:r>
            <a:r>
              <a:rPr lang="en"/>
              <a:t> in Train Dataset</a:t>
            </a:r>
            <a:endParaRPr/>
          </a:p>
          <a:p>
            <a:pPr indent="-317500" lvl="1" marL="914400" rtl="0" algn="l">
              <a:spcBef>
                <a:spcPts val="0"/>
              </a:spcBef>
              <a:spcAft>
                <a:spcPts val="0"/>
              </a:spcAft>
              <a:buSzPts val="1400"/>
              <a:buChar char="○"/>
            </a:pPr>
            <a:r>
              <a:rPr lang="en"/>
              <a:t>May cause </a:t>
            </a:r>
            <a:r>
              <a:rPr b="1" lang="en"/>
              <a:t>overfitting</a:t>
            </a:r>
            <a:r>
              <a:rPr b="1" lang="en"/>
              <a:t>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2200"/>
          <a:stretch/>
        </p:blipFill>
        <p:spPr>
          <a:xfrm>
            <a:off x="3424375" y="1201025"/>
            <a:ext cx="4958000" cy="3515550"/>
          </a:xfrm>
          <a:prstGeom prst="rect">
            <a:avLst/>
          </a:prstGeom>
          <a:noFill/>
          <a:ln>
            <a:noFill/>
          </a:ln>
        </p:spPr>
      </p:pic>
      <p:sp>
        <p:nvSpPr>
          <p:cNvPr id="291" name="Google Shape;291;p34"/>
          <p:cNvSpPr txBox="1"/>
          <p:nvPr/>
        </p:nvSpPr>
        <p:spPr>
          <a:xfrm>
            <a:off x="719700" y="415825"/>
            <a:ext cx="82719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233251"/>
                </a:solidFill>
                <a:latin typeface="Encode Sans"/>
                <a:ea typeface="Encode Sans"/>
                <a:cs typeface="Encode Sans"/>
                <a:sym typeface="Encode Sans"/>
              </a:rPr>
              <a:t>Exploratory Data Analysis: Original Dataset</a:t>
            </a:r>
            <a:endParaRPr b="1" sz="2800">
              <a:solidFill>
                <a:srgbClr val="233251"/>
              </a:solidFill>
              <a:latin typeface="Encode Sans"/>
              <a:ea typeface="Encode Sans"/>
              <a:cs typeface="Encode Sans"/>
              <a:sym typeface="Encode Sans"/>
            </a:endParaRPr>
          </a:p>
        </p:txBody>
      </p:sp>
      <p:sp>
        <p:nvSpPr>
          <p:cNvPr id="292" name="Google Shape;292;p34"/>
          <p:cNvSpPr/>
          <p:nvPr/>
        </p:nvSpPr>
        <p:spPr>
          <a:xfrm>
            <a:off x="307850" y="41072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txBox="1"/>
          <p:nvPr/>
        </p:nvSpPr>
        <p:spPr>
          <a:xfrm>
            <a:off x="369200" y="374275"/>
            <a:ext cx="657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sp>
        <p:nvSpPr>
          <p:cNvPr id="294" name="Google Shape;294;p34"/>
          <p:cNvSpPr txBox="1"/>
          <p:nvPr>
            <p:ph idx="4294967295" type="subTitle"/>
          </p:nvPr>
        </p:nvSpPr>
        <p:spPr>
          <a:xfrm>
            <a:off x="157425" y="1901425"/>
            <a:ext cx="3348600" cy="151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b="1" lang="en"/>
              <a:t>Common shapes:</a:t>
            </a:r>
            <a:endParaRPr b="1"/>
          </a:p>
          <a:p>
            <a:pPr indent="-317500" lvl="1" marL="914400" rtl="0" algn="l">
              <a:spcBef>
                <a:spcPts val="0"/>
              </a:spcBef>
              <a:spcAft>
                <a:spcPts val="0"/>
              </a:spcAft>
              <a:buSzPts val="1400"/>
              <a:buChar char="○"/>
            </a:pPr>
            <a:r>
              <a:rPr b="1" lang="en"/>
              <a:t>Round, Circular, Oval, Long, Short</a:t>
            </a:r>
            <a:endParaRPr b="1"/>
          </a:p>
          <a:p>
            <a:pPr indent="-317500" lvl="0" marL="457200" rtl="0" algn="l">
              <a:spcBef>
                <a:spcPts val="0"/>
              </a:spcBef>
              <a:spcAft>
                <a:spcPts val="0"/>
              </a:spcAft>
              <a:buClr>
                <a:srgbClr val="FF0000"/>
              </a:buClr>
              <a:buSzPts val="1400"/>
              <a:buChar char="★"/>
            </a:pPr>
            <a:r>
              <a:rPr lang="en"/>
              <a:t>With the </a:t>
            </a:r>
            <a:r>
              <a:rPr b="1" lang="en"/>
              <a:t>colour</a:t>
            </a:r>
            <a:r>
              <a:rPr lang="en"/>
              <a:t>, it is easy to identify the vegetables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35"/>
          <p:cNvGrpSpPr/>
          <p:nvPr/>
        </p:nvGrpSpPr>
        <p:grpSpPr>
          <a:xfrm>
            <a:off x="429726" y="4320505"/>
            <a:ext cx="1049020" cy="567000"/>
            <a:chOff x="429726" y="4320505"/>
            <a:chExt cx="1049020" cy="567000"/>
          </a:xfrm>
        </p:grpSpPr>
        <p:sp>
          <p:nvSpPr>
            <p:cNvPr id="300" name="Google Shape;300;p35"/>
            <p:cNvSpPr/>
            <p:nvPr/>
          </p:nvSpPr>
          <p:spPr>
            <a:xfrm flipH="1">
              <a:off x="429726" y="4320505"/>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1" name="Google Shape;301;p35"/>
            <p:cNvSpPr/>
            <p:nvPr/>
          </p:nvSpPr>
          <p:spPr>
            <a:xfrm flipH="1">
              <a:off x="720921" y="455468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302" name="Google Shape;302;p35"/>
          <p:cNvPicPr preferRelativeResize="0"/>
          <p:nvPr/>
        </p:nvPicPr>
        <p:blipFill>
          <a:blip r:embed="rId3">
            <a:alphaModFix/>
          </a:blip>
          <a:stretch>
            <a:fillRect/>
          </a:stretch>
        </p:blipFill>
        <p:spPr>
          <a:xfrm>
            <a:off x="1083125" y="1887675"/>
            <a:ext cx="3261075" cy="2986150"/>
          </a:xfrm>
          <a:prstGeom prst="rect">
            <a:avLst/>
          </a:prstGeom>
          <a:noFill/>
          <a:ln>
            <a:noFill/>
          </a:ln>
        </p:spPr>
      </p:pic>
      <p:pic>
        <p:nvPicPr>
          <p:cNvPr id="303" name="Google Shape;303;p35"/>
          <p:cNvPicPr preferRelativeResize="0"/>
          <p:nvPr/>
        </p:nvPicPr>
        <p:blipFill>
          <a:blip r:embed="rId4">
            <a:alphaModFix/>
          </a:blip>
          <a:stretch>
            <a:fillRect/>
          </a:stretch>
        </p:blipFill>
        <p:spPr>
          <a:xfrm>
            <a:off x="4678700" y="1887675"/>
            <a:ext cx="3261074" cy="3004013"/>
          </a:xfrm>
          <a:prstGeom prst="rect">
            <a:avLst/>
          </a:prstGeom>
          <a:noFill/>
          <a:ln>
            <a:noFill/>
          </a:ln>
        </p:spPr>
      </p:pic>
      <p:sp>
        <p:nvSpPr>
          <p:cNvPr id="304" name="Google Shape;304;p35"/>
          <p:cNvSpPr txBox="1"/>
          <p:nvPr/>
        </p:nvSpPr>
        <p:spPr>
          <a:xfrm>
            <a:off x="801050" y="1040200"/>
            <a:ext cx="77337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Colour information is lost</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As most of the vegetables have a</a:t>
            </a:r>
            <a:r>
              <a:rPr b="1" lang="en" sz="1300">
                <a:solidFill>
                  <a:schemeClr val="dk1"/>
                </a:solidFill>
                <a:latin typeface="DM Sans"/>
                <a:ea typeface="DM Sans"/>
                <a:cs typeface="DM Sans"/>
                <a:sym typeface="DM Sans"/>
              </a:rPr>
              <a:t> common shape</a:t>
            </a:r>
            <a:r>
              <a:rPr lang="en" sz="1300">
                <a:solidFill>
                  <a:schemeClr val="dk1"/>
                </a:solidFill>
                <a:latin typeface="DM Sans"/>
                <a:ea typeface="DM Sans"/>
                <a:cs typeface="DM Sans"/>
                <a:sym typeface="DM Sans"/>
              </a:rPr>
              <a:t>, this might cause </a:t>
            </a:r>
            <a:r>
              <a:rPr b="1" lang="en" sz="1300">
                <a:solidFill>
                  <a:schemeClr val="dk1"/>
                </a:solidFill>
                <a:latin typeface="DM Sans"/>
                <a:ea typeface="DM Sans"/>
                <a:cs typeface="DM Sans"/>
                <a:sym typeface="DM Sans"/>
              </a:rPr>
              <a:t>confusion</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lang="en" sz="1300">
                <a:solidFill>
                  <a:schemeClr val="dk1"/>
                </a:solidFill>
                <a:latin typeface="DM Sans"/>
                <a:ea typeface="DM Sans"/>
                <a:cs typeface="DM Sans"/>
                <a:sym typeface="DM Sans"/>
              </a:rPr>
              <a:t>Leads to </a:t>
            </a:r>
            <a:r>
              <a:rPr b="1" lang="en" sz="1300">
                <a:solidFill>
                  <a:schemeClr val="dk1"/>
                </a:solidFill>
                <a:latin typeface="DM Sans"/>
                <a:ea typeface="DM Sans"/>
                <a:cs typeface="DM Sans"/>
                <a:sym typeface="DM Sans"/>
              </a:rPr>
              <a:t>ambiguity</a:t>
            </a:r>
            <a:r>
              <a:rPr lang="en" sz="1300">
                <a:solidFill>
                  <a:schemeClr val="dk1"/>
                </a:solidFill>
                <a:latin typeface="DM Sans"/>
                <a:ea typeface="DM Sans"/>
                <a:cs typeface="DM Sans"/>
                <a:sym typeface="DM Sans"/>
              </a:rPr>
              <a:t>, as an image of a vegetable can be open to more than one interpretation</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
        <p:nvSpPr>
          <p:cNvPr id="305" name="Google Shape;305;p35"/>
          <p:cNvSpPr txBox="1"/>
          <p:nvPr/>
        </p:nvSpPr>
        <p:spPr>
          <a:xfrm>
            <a:off x="719700" y="415825"/>
            <a:ext cx="82719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233251"/>
                </a:solidFill>
                <a:latin typeface="Encode Sans"/>
                <a:ea typeface="Encode Sans"/>
                <a:cs typeface="Encode Sans"/>
                <a:sym typeface="Encode Sans"/>
              </a:rPr>
              <a:t>Exploratory Data Analysis: Grayscale</a:t>
            </a:r>
            <a:endParaRPr b="1" sz="2800">
              <a:solidFill>
                <a:srgbClr val="233251"/>
              </a:solidFill>
              <a:latin typeface="Encode Sans"/>
              <a:ea typeface="Encode Sans"/>
              <a:cs typeface="Encode Sans"/>
              <a:sym typeface="Encode Sans"/>
            </a:endParaRPr>
          </a:p>
        </p:txBody>
      </p:sp>
      <p:sp>
        <p:nvSpPr>
          <p:cNvPr id="306" name="Google Shape;306;p35"/>
          <p:cNvSpPr/>
          <p:nvPr/>
        </p:nvSpPr>
        <p:spPr>
          <a:xfrm>
            <a:off x="841250" y="33452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txBox="1"/>
          <p:nvPr/>
        </p:nvSpPr>
        <p:spPr>
          <a:xfrm>
            <a:off x="902600" y="298075"/>
            <a:ext cx="657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nvSpPr>
        <p:spPr>
          <a:xfrm>
            <a:off x="872100" y="464200"/>
            <a:ext cx="7399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33251"/>
                </a:solidFill>
                <a:latin typeface="Encode Sans"/>
                <a:ea typeface="Encode Sans"/>
                <a:cs typeface="Encode Sans"/>
                <a:sym typeface="Encode Sans"/>
              </a:rPr>
              <a:t>Exploratory Data Analysis</a:t>
            </a:r>
            <a:endParaRPr b="1" sz="3000">
              <a:solidFill>
                <a:srgbClr val="233251"/>
              </a:solidFill>
              <a:latin typeface="Encode Sans"/>
              <a:ea typeface="Encode Sans"/>
              <a:cs typeface="Encode Sans"/>
              <a:sym typeface="Encode Sans"/>
            </a:endParaRPr>
          </a:p>
        </p:txBody>
      </p:sp>
      <p:sp>
        <p:nvSpPr>
          <p:cNvPr id="313" name="Google Shape;313;p36"/>
          <p:cNvSpPr/>
          <p:nvPr/>
        </p:nvSpPr>
        <p:spPr>
          <a:xfrm>
            <a:off x="13905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txBox="1"/>
          <p:nvPr/>
        </p:nvSpPr>
        <p:spPr>
          <a:xfrm>
            <a:off x="14519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01</a:t>
            </a:r>
            <a:endParaRPr b="1" sz="3000">
              <a:solidFill>
                <a:srgbClr val="000000"/>
              </a:solidFill>
              <a:latin typeface="Titillium Web"/>
              <a:ea typeface="Titillium Web"/>
              <a:cs typeface="Titillium Web"/>
              <a:sym typeface="Titillium Web"/>
            </a:endParaRPr>
          </a:p>
        </p:txBody>
      </p:sp>
      <p:pic>
        <p:nvPicPr>
          <p:cNvPr id="315" name="Google Shape;315;p36"/>
          <p:cNvPicPr preferRelativeResize="0"/>
          <p:nvPr/>
        </p:nvPicPr>
        <p:blipFill>
          <a:blip r:embed="rId3">
            <a:alphaModFix/>
          </a:blip>
          <a:stretch>
            <a:fillRect/>
          </a:stretch>
        </p:blipFill>
        <p:spPr>
          <a:xfrm>
            <a:off x="2867475" y="1358925"/>
            <a:ext cx="6124124" cy="2990849"/>
          </a:xfrm>
          <a:prstGeom prst="rect">
            <a:avLst/>
          </a:prstGeom>
          <a:noFill/>
          <a:ln>
            <a:noFill/>
          </a:ln>
        </p:spPr>
      </p:pic>
      <p:sp>
        <p:nvSpPr>
          <p:cNvPr id="316" name="Google Shape;316;p36"/>
          <p:cNvSpPr txBox="1"/>
          <p:nvPr/>
        </p:nvSpPr>
        <p:spPr>
          <a:xfrm>
            <a:off x="76200" y="1644463"/>
            <a:ext cx="29670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Orientation not consistent</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Absence / Presence of Hands</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Qty &amp; Size of Vegetable varies</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Background of Vegetable varies</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u="sng">
                <a:solidFill>
                  <a:schemeClr val="dk1"/>
                </a:solidFill>
                <a:latin typeface="DM Sans"/>
                <a:ea typeface="DM Sans"/>
                <a:cs typeface="DM Sans"/>
                <a:sym typeface="DM Sans"/>
              </a:rPr>
              <a:t>Dataset is not clean &amp; is noisy</a:t>
            </a:r>
            <a:endParaRPr b="1" sz="1300" u="sng">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
        <p:nvSpPr>
          <p:cNvPr id="317" name="Google Shape;317;p36"/>
          <p:cNvSpPr txBox="1"/>
          <p:nvPr/>
        </p:nvSpPr>
        <p:spPr>
          <a:xfrm>
            <a:off x="872100" y="4511475"/>
            <a:ext cx="70740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Based on random selection, no clear indication of wrongly classified vegetables</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7"/>
          <p:cNvPicPr preferRelativeResize="0"/>
          <p:nvPr/>
        </p:nvPicPr>
        <p:blipFill>
          <a:blip r:embed="rId3">
            <a:alphaModFix/>
          </a:blip>
          <a:stretch>
            <a:fillRect/>
          </a:stretch>
        </p:blipFill>
        <p:spPr>
          <a:xfrm>
            <a:off x="4445451" y="1157051"/>
            <a:ext cx="3669449" cy="1888100"/>
          </a:xfrm>
          <a:prstGeom prst="rect">
            <a:avLst/>
          </a:prstGeom>
          <a:noFill/>
          <a:ln>
            <a:noFill/>
          </a:ln>
        </p:spPr>
      </p:pic>
      <p:pic>
        <p:nvPicPr>
          <p:cNvPr id="323" name="Google Shape;323;p37"/>
          <p:cNvPicPr preferRelativeResize="0"/>
          <p:nvPr/>
        </p:nvPicPr>
        <p:blipFill>
          <a:blip r:embed="rId4">
            <a:alphaModFix/>
          </a:blip>
          <a:stretch>
            <a:fillRect/>
          </a:stretch>
        </p:blipFill>
        <p:spPr>
          <a:xfrm>
            <a:off x="742475" y="3138275"/>
            <a:ext cx="7659050" cy="1544825"/>
          </a:xfrm>
          <a:prstGeom prst="rect">
            <a:avLst/>
          </a:prstGeom>
          <a:noFill/>
          <a:ln>
            <a:noFill/>
          </a:ln>
        </p:spPr>
      </p:pic>
      <p:sp>
        <p:nvSpPr>
          <p:cNvPr id="324" name="Google Shape;324;p37"/>
          <p:cNvSpPr txBox="1"/>
          <p:nvPr/>
        </p:nvSpPr>
        <p:spPr>
          <a:xfrm>
            <a:off x="846450" y="440750"/>
            <a:ext cx="8482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233251"/>
                </a:solidFill>
                <a:latin typeface="Encode Sans"/>
                <a:ea typeface="Encode Sans"/>
                <a:cs typeface="Encode Sans"/>
                <a:sym typeface="Encode Sans"/>
              </a:rPr>
              <a:t>Data Pre-Processing: Data Augmentation</a:t>
            </a:r>
            <a:endParaRPr b="1" sz="2700">
              <a:solidFill>
                <a:srgbClr val="233251"/>
              </a:solidFill>
              <a:latin typeface="Encode Sans"/>
              <a:ea typeface="Encode Sans"/>
              <a:cs typeface="Encode Sans"/>
              <a:sym typeface="Encode Sans"/>
            </a:endParaRPr>
          </a:p>
        </p:txBody>
      </p:sp>
      <p:sp>
        <p:nvSpPr>
          <p:cNvPr id="325" name="Google Shape;325;p37"/>
          <p:cNvSpPr/>
          <p:nvPr/>
        </p:nvSpPr>
        <p:spPr>
          <a:xfrm>
            <a:off x="857150" y="42355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txBox="1"/>
          <p:nvPr/>
        </p:nvSpPr>
        <p:spPr>
          <a:xfrm>
            <a:off x="918500" y="387091"/>
            <a:ext cx="17538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tillium Web"/>
                <a:ea typeface="Titillium Web"/>
                <a:cs typeface="Titillium Web"/>
                <a:sym typeface="Titillium Web"/>
              </a:rPr>
              <a:t>0</a:t>
            </a:r>
            <a:r>
              <a:rPr b="1" lang="en" sz="3000">
                <a:latin typeface="Titillium Web"/>
                <a:ea typeface="Titillium Web"/>
                <a:cs typeface="Titillium Web"/>
                <a:sym typeface="Titillium Web"/>
              </a:rPr>
              <a:t>2</a:t>
            </a:r>
            <a:endParaRPr b="1" sz="3000">
              <a:solidFill>
                <a:srgbClr val="000000"/>
              </a:solidFill>
              <a:latin typeface="Titillium Web"/>
              <a:ea typeface="Titillium Web"/>
              <a:cs typeface="Titillium Web"/>
              <a:sym typeface="Titillium Web"/>
            </a:endParaRPr>
          </a:p>
        </p:txBody>
      </p:sp>
      <p:sp>
        <p:nvSpPr>
          <p:cNvPr id="327" name="Google Shape;327;p37"/>
          <p:cNvSpPr txBox="1"/>
          <p:nvPr/>
        </p:nvSpPr>
        <p:spPr>
          <a:xfrm>
            <a:off x="576500" y="1281138"/>
            <a:ext cx="4024200" cy="1765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Generate additional training data on all vegetables</a:t>
            </a:r>
            <a:endParaRPr b="1"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Char char="○"/>
            </a:pPr>
            <a:r>
              <a:rPr b="1" lang="en" sz="1300">
                <a:solidFill>
                  <a:schemeClr val="dk1"/>
                </a:solidFill>
                <a:latin typeface="DM Sans"/>
                <a:ea typeface="DM Sans"/>
                <a:cs typeface="DM Sans"/>
                <a:sym typeface="DM Sans"/>
              </a:rPr>
              <a:t>Using Random Transformations</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Total Images Combined: 18,112</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Prevent Overfitting</a:t>
            </a:r>
            <a:endParaRPr b="1"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rgbClr val="FF0000"/>
              </a:buClr>
              <a:buSzPts val="1300"/>
              <a:buFont typeface="DM Sans"/>
              <a:buChar char="★"/>
            </a:pPr>
            <a:r>
              <a:rPr b="1" lang="en" sz="1300">
                <a:solidFill>
                  <a:schemeClr val="dk1"/>
                </a:solidFill>
                <a:latin typeface="DM Sans"/>
                <a:ea typeface="DM Sans"/>
                <a:cs typeface="DM Sans"/>
                <a:sym typeface="DM Sans"/>
              </a:rPr>
              <a:t>Its effects to be investigated later on</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